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66" r:id="rId2"/>
    <p:sldId id="260" r:id="rId3"/>
    <p:sldId id="265" r:id="rId4"/>
    <p:sldId id="261" r:id="rId5"/>
    <p:sldId id="267" r:id="rId6"/>
    <p:sldId id="262" r:id="rId7"/>
    <p:sldId id="268" r:id="rId8"/>
    <p:sldId id="271" r:id="rId9"/>
    <p:sldId id="272" r:id="rId10"/>
    <p:sldId id="269" r:id="rId11"/>
    <p:sldId id="263"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2449"/>
  </p:normalViewPr>
  <p:slideViewPr>
    <p:cSldViewPr snapToGrid="0" snapToObjects="1">
      <p:cViewPr varScale="1">
        <p:scale>
          <a:sx n="104" d="100"/>
          <a:sy n="104" d="100"/>
        </p:scale>
        <p:origin x="1440"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tiff>
</file>

<file path=ppt/media/image13.png>
</file>

<file path=ppt/media/image14.tiff>
</file>

<file path=ppt/media/image15.tiff>
</file>

<file path=ppt/media/image2.png>
</file>

<file path=ppt/media/image3.png>
</file>

<file path=ppt/media/image4.png>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7A374E-E3BC-CF49-A85C-DF3CF9BE03BF}" type="datetimeFigureOut">
              <a:rPr lang="en-US" smtClean="0"/>
              <a:t>5/27/19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B09FEE-E66B-3549-AD45-EF55FB6800BA}" type="slidenum">
              <a:rPr lang="en-US" smtClean="0"/>
              <a:t>‹#›</a:t>
            </a:fld>
            <a:endParaRPr lang="en-US"/>
          </a:p>
        </p:txBody>
      </p:sp>
    </p:spTree>
    <p:extLst>
      <p:ext uri="{BB962C8B-B14F-4D97-AF65-F5344CB8AC3E}">
        <p14:creationId xmlns:p14="http://schemas.microsoft.com/office/powerpoint/2010/main" val="3095339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Hand detection and tracking is a multi disciplinary problem which includes:</a:t>
            </a:r>
          </a:p>
          <a:p>
            <a:pPr marL="171450" indent="-171450">
              <a:buFont typeface="Arial" panose="020B0604020202020204" pitchFamily="34" charset="0"/>
              <a:buChar char="•"/>
            </a:pPr>
            <a:r>
              <a:rPr lang="en-US" dirty="0"/>
              <a:t>Computer Vision and specifically Convolutional Neural Network.</a:t>
            </a:r>
          </a:p>
          <a:p>
            <a:pPr marL="171450" indent="-171450">
              <a:buFont typeface="Arial" panose="020B0604020202020204" pitchFamily="34" charset="0"/>
              <a:buChar char="•"/>
            </a:pPr>
            <a:r>
              <a:rPr lang="en-US" dirty="0"/>
              <a:t>System control</a:t>
            </a:r>
          </a:p>
          <a:p>
            <a:pPr marL="171450" indent="-171450">
              <a:buFont typeface="Arial" panose="020B0604020202020204" pitchFamily="34" charset="0"/>
              <a:buChar char="•"/>
            </a:pPr>
            <a:r>
              <a:rPr lang="en-US" dirty="0"/>
              <a:t>Real-life  experiments and applications.</a:t>
            </a:r>
          </a:p>
          <a:p>
            <a:pPr marL="628650" lvl="1" indent="-171450">
              <a:buFont typeface="Arial" panose="020B0604020202020204" pitchFamily="34" charset="0"/>
              <a:buChar char="•"/>
            </a:pPr>
            <a:r>
              <a:rPr lang="en-US" dirty="0"/>
              <a:t>Here are only two real robot assistant that are used.</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On the top, we have </a:t>
            </a:r>
            <a:r>
              <a:rPr lang="en-US" sz="1200" b="1" i="0" kern="1200" dirty="0" err="1">
                <a:solidFill>
                  <a:schemeClr val="tx1"/>
                </a:solidFill>
                <a:effectLst/>
                <a:latin typeface="+mn-lt"/>
                <a:ea typeface="+mn-ea"/>
                <a:cs typeface="+mn-cs"/>
              </a:rPr>
              <a:t>Moxi</a:t>
            </a:r>
            <a:r>
              <a:rPr lang="en-US" sz="1200" b="0" i="0" kern="1200" dirty="0">
                <a:solidFill>
                  <a:schemeClr val="tx1"/>
                </a:solidFill>
                <a:effectLst/>
                <a:latin typeface="+mn-lt"/>
                <a:ea typeface="+mn-ea"/>
                <a:cs typeface="+mn-cs"/>
              </a:rPr>
              <a:t> Robot which is an assistant in an hospital</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At bottom, you can also see an image of the robots </a:t>
            </a:r>
            <a:r>
              <a:rPr lang="en-US" sz="1200" b="1" i="0" kern="1200" dirty="0" err="1">
                <a:solidFill>
                  <a:schemeClr val="tx1"/>
                </a:solidFill>
                <a:effectLst/>
                <a:latin typeface="+mn-lt"/>
                <a:ea typeface="+mn-ea"/>
                <a:cs typeface="+mn-cs"/>
              </a:rPr>
              <a:t>Jeno</a:t>
            </a:r>
            <a:r>
              <a:rPr lang="en-US" sz="1200" b="1" i="0" kern="1200" dirty="0">
                <a:solidFill>
                  <a:schemeClr val="tx1"/>
                </a:solidFill>
                <a:effectLst/>
                <a:latin typeface="+mn-lt"/>
                <a:ea typeface="+mn-ea"/>
                <a:cs typeface="+mn-cs"/>
              </a:rPr>
              <a:t> and Jena </a:t>
            </a:r>
            <a:r>
              <a:rPr lang="en-US" sz="1200" b="0" i="0" kern="1200" dirty="0">
                <a:solidFill>
                  <a:schemeClr val="tx1"/>
                </a:solidFill>
                <a:effectLst/>
                <a:latin typeface="+mn-lt"/>
                <a:ea typeface="+mn-ea"/>
                <a:cs typeface="+mn-cs"/>
              </a:rPr>
              <a:t>which giving room services in a Singapore hotel.</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kern="1200" dirty="0">
                <a:solidFill>
                  <a:schemeClr val="tx1"/>
                </a:solidFill>
                <a:effectLst/>
                <a:latin typeface="+mn-lt"/>
                <a:ea typeface="+mn-ea"/>
                <a:cs typeface="+mn-cs"/>
              </a:rPr>
              <a:t>Both of these examples and many more require vision to interact to the environment. </a:t>
            </a:r>
          </a:p>
          <a:p>
            <a:pPr marL="1085850" lvl="2"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4562679-46F5-D64A-B333-39A484BE6465}" type="slidenum">
              <a:rPr lang="en-US" smtClean="0"/>
              <a:t>2</a:t>
            </a:fld>
            <a:endParaRPr lang="en-US"/>
          </a:p>
        </p:txBody>
      </p:sp>
    </p:spTree>
    <p:extLst>
      <p:ext uri="{BB962C8B-B14F-4D97-AF65-F5344CB8AC3E}">
        <p14:creationId xmlns:p14="http://schemas.microsoft.com/office/powerpoint/2010/main" val="3070061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SSD framework. (a) SSD only needs an input image and ground truth boxes for each object during training. In a convolutional fashion, we evaluate a small set (e.g. 4) of default boxes of different aspect ratios at each location in several feature maps with different scales (e.g. 8 × 8 and 4 × 4 in (b) and (c)). For each default box, we predict both the shape offsets and the confidences for all object categories ((c1, c2, · · · , </a:t>
            </a:r>
            <a:r>
              <a:rPr lang="en-US" b="1" dirty="0" err="1"/>
              <a:t>cp</a:t>
            </a:r>
            <a:r>
              <a:rPr lang="en-US" b="1" dirty="0"/>
              <a:t>)). At training time, we first match these default boxes to the ground truth boxes. For example, we have matched two default boxes with the cat and one with the dog, which are treated as positives and the rest as negatives. The model loss is a weighted sum between localization loss (e.g. Smooth L1 [6]) and confidence loss (e.g. </a:t>
            </a:r>
            <a:r>
              <a:rPr lang="en-US" b="1" dirty="0" err="1"/>
              <a:t>Softmax</a:t>
            </a:r>
            <a:r>
              <a:rPr lang="en-US" b="1" dirty="0"/>
              <a:t>).</a:t>
            </a:r>
          </a:p>
        </p:txBody>
      </p:sp>
      <p:sp>
        <p:nvSpPr>
          <p:cNvPr id="4" name="Slide Number Placeholder 3"/>
          <p:cNvSpPr>
            <a:spLocks noGrp="1"/>
          </p:cNvSpPr>
          <p:nvPr>
            <p:ph type="sldNum" sz="quarter" idx="5"/>
          </p:nvPr>
        </p:nvSpPr>
        <p:spPr/>
        <p:txBody>
          <a:bodyPr/>
          <a:lstStyle/>
          <a:p>
            <a:fld id="{64562679-46F5-D64A-B333-39A484BE6465}" type="slidenum">
              <a:rPr lang="en-US" smtClean="0"/>
              <a:t>4</a:t>
            </a:fld>
            <a:endParaRPr lang="en-US"/>
          </a:p>
        </p:txBody>
      </p:sp>
    </p:spTree>
    <p:extLst>
      <p:ext uri="{BB962C8B-B14F-4D97-AF65-F5344CB8AC3E}">
        <p14:creationId xmlns:p14="http://schemas.microsoft.com/office/powerpoint/2010/main" val="39447009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B09FEE-E66B-3549-AD45-EF55FB6800BA}" type="slidenum">
              <a:rPr lang="en-US" smtClean="0"/>
              <a:t>10</a:t>
            </a:fld>
            <a:endParaRPr lang="en-US"/>
          </a:p>
        </p:txBody>
      </p:sp>
    </p:spTree>
    <p:extLst>
      <p:ext uri="{BB962C8B-B14F-4D97-AF65-F5344CB8AC3E}">
        <p14:creationId xmlns:p14="http://schemas.microsoft.com/office/powerpoint/2010/main" val="2220031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528B8-5637-AC45-8B91-BCA4FE74FE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FDCEE67-3860-3241-A520-D3EEAF24F1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7F6111-E066-A543-A268-B57EF96F4A60}"/>
              </a:ext>
            </a:extLst>
          </p:cNvPr>
          <p:cNvSpPr>
            <a:spLocks noGrp="1"/>
          </p:cNvSpPr>
          <p:nvPr>
            <p:ph type="dt" sz="half" idx="10"/>
          </p:nvPr>
        </p:nvSpPr>
        <p:spPr/>
        <p:txBody>
          <a:bodyPr/>
          <a:lstStyle/>
          <a:p>
            <a:fld id="{BCD9984E-6A93-2540-8F0A-05AB8C5A1A2F}" type="datetimeFigureOut">
              <a:rPr lang="en-US" smtClean="0"/>
              <a:t>5/27/19</a:t>
            </a:fld>
            <a:endParaRPr lang="en-US"/>
          </a:p>
        </p:txBody>
      </p:sp>
      <p:sp>
        <p:nvSpPr>
          <p:cNvPr id="5" name="Footer Placeholder 4">
            <a:extLst>
              <a:ext uri="{FF2B5EF4-FFF2-40B4-BE49-F238E27FC236}">
                <a16:creationId xmlns:a16="http://schemas.microsoft.com/office/drawing/2014/main" id="{5ACB9610-DC7A-5A43-B455-1DEEE75295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72B355-8CF2-3546-874F-0316029DEC43}"/>
              </a:ext>
            </a:extLst>
          </p:cNvPr>
          <p:cNvSpPr>
            <a:spLocks noGrp="1"/>
          </p:cNvSpPr>
          <p:nvPr>
            <p:ph type="sldNum" sz="quarter" idx="12"/>
          </p:nvPr>
        </p:nvSpPr>
        <p:spPr/>
        <p:txBody>
          <a:bodyPr/>
          <a:lstStyle/>
          <a:p>
            <a:fld id="{1902A7A6-904C-F04C-932F-064A92493C50}" type="slidenum">
              <a:rPr lang="en-US" smtClean="0"/>
              <a:t>‹#›</a:t>
            </a:fld>
            <a:endParaRPr lang="en-US"/>
          </a:p>
        </p:txBody>
      </p:sp>
    </p:spTree>
    <p:extLst>
      <p:ext uri="{BB962C8B-B14F-4D97-AF65-F5344CB8AC3E}">
        <p14:creationId xmlns:p14="http://schemas.microsoft.com/office/powerpoint/2010/main" val="28152117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9B8A1-89B6-AF46-9CAB-5B76CDA5AF3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3D82D29-14D8-A94B-935A-980C08169AC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2C2030-7D64-FE4A-B34F-269D413E9B8A}"/>
              </a:ext>
            </a:extLst>
          </p:cNvPr>
          <p:cNvSpPr>
            <a:spLocks noGrp="1"/>
          </p:cNvSpPr>
          <p:nvPr>
            <p:ph type="dt" sz="half" idx="10"/>
          </p:nvPr>
        </p:nvSpPr>
        <p:spPr/>
        <p:txBody>
          <a:bodyPr/>
          <a:lstStyle/>
          <a:p>
            <a:fld id="{BCD9984E-6A93-2540-8F0A-05AB8C5A1A2F}" type="datetimeFigureOut">
              <a:rPr lang="en-US" smtClean="0"/>
              <a:t>5/27/19</a:t>
            </a:fld>
            <a:endParaRPr lang="en-US"/>
          </a:p>
        </p:txBody>
      </p:sp>
      <p:sp>
        <p:nvSpPr>
          <p:cNvPr id="5" name="Footer Placeholder 4">
            <a:extLst>
              <a:ext uri="{FF2B5EF4-FFF2-40B4-BE49-F238E27FC236}">
                <a16:creationId xmlns:a16="http://schemas.microsoft.com/office/drawing/2014/main" id="{653FB465-2E6F-D14C-9422-7C6C15B23E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A2DF0B-7BD6-FC47-B508-CFD88F0BBD43}"/>
              </a:ext>
            </a:extLst>
          </p:cNvPr>
          <p:cNvSpPr>
            <a:spLocks noGrp="1"/>
          </p:cNvSpPr>
          <p:nvPr>
            <p:ph type="sldNum" sz="quarter" idx="12"/>
          </p:nvPr>
        </p:nvSpPr>
        <p:spPr/>
        <p:txBody>
          <a:bodyPr/>
          <a:lstStyle/>
          <a:p>
            <a:fld id="{1902A7A6-904C-F04C-932F-064A92493C50}" type="slidenum">
              <a:rPr lang="en-US" smtClean="0"/>
              <a:t>‹#›</a:t>
            </a:fld>
            <a:endParaRPr lang="en-US"/>
          </a:p>
        </p:txBody>
      </p:sp>
    </p:spTree>
    <p:extLst>
      <p:ext uri="{BB962C8B-B14F-4D97-AF65-F5344CB8AC3E}">
        <p14:creationId xmlns:p14="http://schemas.microsoft.com/office/powerpoint/2010/main" val="4267474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43FA11-7EC2-0B43-8365-1F0A60BC27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CC07DD3-3D2E-F94B-90AD-F6389EAAE78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6BA77D-3641-2C4A-9F94-B1AA83619725}"/>
              </a:ext>
            </a:extLst>
          </p:cNvPr>
          <p:cNvSpPr>
            <a:spLocks noGrp="1"/>
          </p:cNvSpPr>
          <p:nvPr>
            <p:ph type="dt" sz="half" idx="10"/>
          </p:nvPr>
        </p:nvSpPr>
        <p:spPr/>
        <p:txBody>
          <a:bodyPr/>
          <a:lstStyle/>
          <a:p>
            <a:fld id="{BCD9984E-6A93-2540-8F0A-05AB8C5A1A2F}" type="datetimeFigureOut">
              <a:rPr lang="en-US" smtClean="0"/>
              <a:t>5/27/19</a:t>
            </a:fld>
            <a:endParaRPr lang="en-US"/>
          </a:p>
        </p:txBody>
      </p:sp>
      <p:sp>
        <p:nvSpPr>
          <p:cNvPr id="5" name="Footer Placeholder 4">
            <a:extLst>
              <a:ext uri="{FF2B5EF4-FFF2-40B4-BE49-F238E27FC236}">
                <a16:creationId xmlns:a16="http://schemas.microsoft.com/office/drawing/2014/main" id="{7ED19142-FE7A-E041-8A39-0553FDCCB2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7CE224-F74D-024C-A124-8F4FE9875A26}"/>
              </a:ext>
            </a:extLst>
          </p:cNvPr>
          <p:cNvSpPr>
            <a:spLocks noGrp="1"/>
          </p:cNvSpPr>
          <p:nvPr>
            <p:ph type="sldNum" sz="quarter" idx="12"/>
          </p:nvPr>
        </p:nvSpPr>
        <p:spPr/>
        <p:txBody>
          <a:bodyPr/>
          <a:lstStyle/>
          <a:p>
            <a:fld id="{1902A7A6-904C-F04C-932F-064A92493C50}" type="slidenum">
              <a:rPr lang="en-US" smtClean="0"/>
              <a:t>‹#›</a:t>
            </a:fld>
            <a:endParaRPr lang="en-US"/>
          </a:p>
        </p:txBody>
      </p:sp>
    </p:spTree>
    <p:extLst>
      <p:ext uri="{BB962C8B-B14F-4D97-AF65-F5344CB8AC3E}">
        <p14:creationId xmlns:p14="http://schemas.microsoft.com/office/powerpoint/2010/main" val="41191131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10380-5329-6D44-9098-7BFC937CF1D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108AF9F-AD67-BB40-8434-742C9399E02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56B7A8-0BA8-1F4A-A058-0DB8C6C71091}"/>
              </a:ext>
            </a:extLst>
          </p:cNvPr>
          <p:cNvSpPr>
            <a:spLocks noGrp="1"/>
          </p:cNvSpPr>
          <p:nvPr>
            <p:ph type="dt" sz="half" idx="10"/>
          </p:nvPr>
        </p:nvSpPr>
        <p:spPr/>
        <p:txBody>
          <a:bodyPr/>
          <a:lstStyle/>
          <a:p>
            <a:fld id="{BCD9984E-6A93-2540-8F0A-05AB8C5A1A2F}" type="datetimeFigureOut">
              <a:rPr lang="en-US" smtClean="0"/>
              <a:t>5/27/19</a:t>
            </a:fld>
            <a:endParaRPr lang="en-US"/>
          </a:p>
        </p:txBody>
      </p:sp>
      <p:sp>
        <p:nvSpPr>
          <p:cNvPr id="5" name="Footer Placeholder 4">
            <a:extLst>
              <a:ext uri="{FF2B5EF4-FFF2-40B4-BE49-F238E27FC236}">
                <a16:creationId xmlns:a16="http://schemas.microsoft.com/office/drawing/2014/main" id="{680FBC5C-07B8-7F43-8CA8-8A7DA524AA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750A1C-4A39-D14E-AEC6-048004B35D74}"/>
              </a:ext>
            </a:extLst>
          </p:cNvPr>
          <p:cNvSpPr>
            <a:spLocks noGrp="1"/>
          </p:cNvSpPr>
          <p:nvPr>
            <p:ph type="sldNum" sz="quarter" idx="12"/>
          </p:nvPr>
        </p:nvSpPr>
        <p:spPr/>
        <p:txBody>
          <a:bodyPr/>
          <a:lstStyle/>
          <a:p>
            <a:fld id="{1902A7A6-904C-F04C-932F-064A92493C50}" type="slidenum">
              <a:rPr lang="en-US" smtClean="0"/>
              <a:t>‹#›</a:t>
            </a:fld>
            <a:endParaRPr lang="en-US"/>
          </a:p>
        </p:txBody>
      </p:sp>
    </p:spTree>
    <p:extLst>
      <p:ext uri="{BB962C8B-B14F-4D97-AF65-F5344CB8AC3E}">
        <p14:creationId xmlns:p14="http://schemas.microsoft.com/office/powerpoint/2010/main" val="3372785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A6B27-2D42-7249-BD9A-9904DD74E0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BACC690-4D54-284C-8386-EA1A216667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78D5020-F61C-9B4F-914D-D01336A51259}"/>
              </a:ext>
            </a:extLst>
          </p:cNvPr>
          <p:cNvSpPr>
            <a:spLocks noGrp="1"/>
          </p:cNvSpPr>
          <p:nvPr>
            <p:ph type="dt" sz="half" idx="10"/>
          </p:nvPr>
        </p:nvSpPr>
        <p:spPr/>
        <p:txBody>
          <a:bodyPr/>
          <a:lstStyle/>
          <a:p>
            <a:fld id="{BCD9984E-6A93-2540-8F0A-05AB8C5A1A2F}" type="datetimeFigureOut">
              <a:rPr lang="en-US" smtClean="0"/>
              <a:t>5/27/19</a:t>
            </a:fld>
            <a:endParaRPr lang="en-US"/>
          </a:p>
        </p:txBody>
      </p:sp>
      <p:sp>
        <p:nvSpPr>
          <p:cNvPr id="5" name="Footer Placeholder 4">
            <a:extLst>
              <a:ext uri="{FF2B5EF4-FFF2-40B4-BE49-F238E27FC236}">
                <a16:creationId xmlns:a16="http://schemas.microsoft.com/office/drawing/2014/main" id="{7BB104DA-937B-A544-818C-157E809A5D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AE5A55-8C77-F142-BCC8-24723DB018B5}"/>
              </a:ext>
            </a:extLst>
          </p:cNvPr>
          <p:cNvSpPr>
            <a:spLocks noGrp="1"/>
          </p:cNvSpPr>
          <p:nvPr>
            <p:ph type="sldNum" sz="quarter" idx="12"/>
          </p:nvPr>
        </p:nvSpPr>
        <p:spPr/>
        <p:txBody>
          <a:bodyPr/>
          <a:lstStyle/>
          <a:p>
            <a:fld id="{1902A7A6-904C-F04C-932F-064A92493C50}" type="slidenum">
              <a:rPr lang="en-US" smtClean="0"/>
              <a:t>‹#›</a:t>
            </a:fld>
            <a:endParaRPr lang="en-US"/>
          </a:p>
        </p:txBody>
      </p:sp>
    </p:spTree>
    <p:extLst>
      <p:ext uri="{BB962C8B-B14F-4D97-AF65-F5344CB8AC3E}">
        <p14:creationId xmlns:p14="http://schemas.microsoft.com/office/powerpoint/2010/main" val="2796506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0478E8-531F-0F4C-9A9D-A07DF5E048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1DAB56-8395-584C-BDE9-4DC72B0628B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4CD4DC-60EE-4A4C-B931-7721346149F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854B3C8-F263-414E-9487-3047A3344BFC}"/>
              </a:ext>
            </a:extLst>
          </p:cNvPr>
          <p:cNvSpPr>
            <a:spLocks noGrp="1"/>
          </p:cNvSpPr>
          <p:nvPr>
            <p:ph type="dt" sz="half" idx="10"/>
          </p:nvPr>
        </p:nvSpPr>
        <p:spPr/>
        <p:txBody>
          <a:bodyPr/>
          <a:lstStyle/>
          <a:p>
            <a:fld id="{BCD9984E-6A93-2540-8F0A-05AB8C5A1A2F}" type="datetimeFigureOut">
              <a:rPr lang="en-US" smtClean="0"/>
              <a:t>5/27/19</a:t>
            </a:fld>
            <a:endParaRPr lang="en-US"/>
          </a:p>
        </p:txBody>
      </p:sp>
      <p:sp>
        <p:nvSpPr>
          <p:cNvPr id="6" name="Footer Placeholder 5">
            <a:extLst>
              <a:ext uri="{FF2B5EF4-FFF2-40B4-BE49-F238E27FC236}">
                <a16:creationId xmlns:a16="http://schemas.microsoft.com/office/drawing/2014/main" id="{420000E9-7AE3-8446-A15F-EF5A58754F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976199-8BAF-A742-9A63-E98272A225AC}"/>
              </a:ext>
            </a:extLst>
          </p:cNvPr>
          <p:cNvSpPr>
            <a:spLocks noGrp="1"/>
          </p:cNvSpPr>
          <p:nvPr>
            <p:ph type="sldNum" sz="quarter" idx="12"/>
          </p:nvPr>
        </p:nvSpPr>
        <p:spPr/>
        <p:txBody>
          <a:bodyPr/>
          <a:lstStyle/>
          <a:p>
            <a:fld id="{1902A7A6-904C-F04C-932F-064A92493C50}" type="slidenum">
              <a:rPr lang="en-US" smtClean="0"/>
              <a:t>‹#›</a:t>
            </a:fld>
            <a:endParaRPr lang="en-US"/>
          </a:p>
        </p:txBody>
      </p:sp>
    </p:spTree>
    <p:extLst>
      <p:ext uri="{BB962C8B-B14F-4D97-AF65-F5344CB8AC3E}">
        <p14:creationId xmlns:p14="http://schemas.microsoft.com/office/powerpoint/2010/main" val="2361549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4E36E-FEE8-ED4A-A017-FDD4384AA77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BF81372-8CAD-A448-B9D6-15D99199096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1D203CD-49BB-DC4A-96B9-51DA3D554AB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F8A833-C711-6E40-AD28-A84B54605F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7A578C-FBC4-C14D-9690-E0512FB61FA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0CACB4-7494-0E42-89C0-B319D72E21FC}"/>
              </a:ext>
            </a:extLst>
          </p:cNvPr>
          <p:cNvSpPr>
            <a:spLocks noGrp="1"/>
          </p:cNvSpPr>
          <p:nvPr>
            <p:ph type="dt" sz="half" idx="10"/>
          </p:nvPr>
        </p:nvSpPr>
        <p:spPr/>
        <p:txBody>
          <a:bodyPr/>
          <a:lstStyle/>
          <a:p>
            <a:fld id="{BCD9984E-6A93-2540-8F0A-05AB8C5A1A2F}" type="datetimeFigureOut">
              <a:rPr lang="en-US" smtClean="0"/>
              <a:t>5/27/19</a:t>
            </a:fld>
            <a:endParaRPr lang="en-US"/>
          </a:p>
        </p:txBody>
      </p:sp>
      <p:sp>
        <p:nvSpPr>
          <p:cNvPr id="8" name="Footer Placeholder 7">
            <a:extLst>
              <a:ext uri="{FF2B5EF4-FFF2-40B4-BE49-F238E27FC236}">
                <a16:creationId xmlns:a16="http://schemas.microsoft.com/office/drawing/2014/main" id="{337B2B6C-11E6-0940-87A4-F4AC4D82973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D74C9C-B54C-4345-974B-F3A5B19D63CA}"/>
              </a:ext>
            </a:extLst>
          </p:cNvPr>
          <p:cNvSpPr>
            <a:spLocks noGrp="1"/>
          </p:cNvSpPr>
          <p:nvPr>
            <p:ph type="sldNum" sz="quarter" idx="12"/>
          </p:nvPr>
        </p:nvSpPr>
        <p:spPr/>
        <p:txBody>
          <a:bodyPr/>
          <a:lstStyle/>
          <a:p>
            <a:fld id="{1902A7A6-904C-F04C-932F-064A92493C50}" type="slidenum">
              <a:rPr lang="en-US" smtClean="0"/>
              <a:t>‹#›</a:t>
            </a:fld>
            <a:endParaRPr lang="en-US"/>
          </a:p>
        </p:txBody>
      </p:sp>
    </p:spTree>
    <p:extLst>
      <p:ext uri="{BB962C8B-B14F-4D97-AF65-F5344CB8AC3E}">
        <p14:creationId xmlns:p14="http://schemas.microsoft.com/office/powerpoint/2010/main" val="21259118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D4FC5-6BF4-FE46-8086-CB0286634F8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60FC645-1431-9A4E-80AC-7FAE49C8E9E1}"/>
              </a:ext>
            </a:extLst>
          </p:cNvPr>
          <p:cNvSpPr>
            <a:spLocks noGrp="1"/>
          </p:cNvSpPr>
          <p:nvPr>
            <p:ph type="dt" sz="half" idx="10"/>
          </p:nvPr>
        </p:nvSpPr>
        <p:spPr/>
        <p:txBody>
          <a:bodyPr/>
          <a:lstStyle/>
          <a:p>
            <a:fld id="{BCD9984E-6A93-2540-8F0A-05AB8C5A1A2F}" type="datetimeFigureOut">
              <a:rPr lang="en-US" smtClean="0"/>
              <a:t>5/27/19</a:t>
            </a:fld>
            <a:endParaRPr lang="en-US"/>
          </a:p>
        </p:txBody>
      </p:sp>
      <p:sp>
        <p:nvSpPr>
          <p:cNvPr id="4" name="Footer Placeholder 3">
            <a:extLst>
              <a:ext uri="{FF2B5EF4-FFF2-40B4-BE49-F238E27FC236}">
                <a16:creationId xmlns:a16="http://schemas.microsoft.com/office/drawing/2014/main" id="{C81207C8-9F19-264F-AD16-A70D332660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DDEE46-EEE7-0749-B1CD-D8873A3D2588}"/>
              </a:ext>
            </a:extLst>
          </p:cNvPr>
          <p:cNvSpPr>
            <a:spLocks noGrp="1"/>
          </p:cNvSpPr>
          <p:nvPr>
            <p:ph type="sldNum" sz="quarter" idx="12"/>
          </p:nvPr>
        </p:nvSpPr>
        <p:spPr/>
        <p:txBody>
          <a:bodyPr/>
          <a:lstStyle/>
          <a:p>
            <a:fld id="{1902A7A6-904C-F04C-932F-064A92493C50}" type="slidenum">
              <a:rPr lang="en-US" smtClean="0"/>
              <a:t>‹#›</a:t>
            </a:fld>
            <a:endParaRPr lang="en-US"/>
          </a:p>
        </p:txBody>
      </p:sp>
    </p:spTree>
    <p:extLst>
      <p:ext uri="{BB962C8B-B14F-4D97-AF65-F5344CB8AC3E}">
        <p14:creationId xmlns:p14="http://schemas.microsoft.com/office/powerpoint/2010/main" val="42101801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9D7AF45-F368-4547-8708-8E9EB5568184}"/>
              </a:ext>
            </a:extLst>
          </p:cNvPr>
          <p:cNvSpPr>
            <a:spLocks noGrp="1"/>
          </p:cNvSpPr>
          <p:nvPr>
            <p:ph type="dt" sz="half" idx="10"/>
          </p:nvPr>
        </p:nvSpPr>
        <p:spPr/>
        <p:txBody>
          <a:bodyPr/>
          <a:lstStyle/>
          <a:p>
            <a:fld id="{BCD9984E-6A93-2540-8F0A-05AB8C5A1A2F}" type="datetimeFigureOut">
              <a:rPr lang="en-US" smtClean="0"/>
              <a:t>5/27/19</a:t>
            </a:fld>
            <a:endParaRPr lang="en-US"/>
          </a:p>
        </p:txBody>
      </p:sp>
      <p:sp>
        <p:nvSpPr>
          <p:cNvPr id="3" name="Footer Placeholder 2">
            <a:extLst>
              <a:ext uri="{FF2B5EF4-FFF2-40B4-BE49-F238E27FC236}">
                <a16:creationId xmlns:a16="http://schemas.microsoft.com/office/drawing/2014/main" id="{6D69D74E-170B-044C-B5F1-5EF432B483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BD722B1-7A19-254B-9B4D-6A42D8C94EED}"/>
              </a:ext>
            </a:extLst>
          </p:cNvPr>
          <p:cNvSpPr>
            <a:spLocks noGrp="1"/>
          </p:cNvSpPr>
          <p:nvPr>
            <p:ph type="sldNum" sz="quarter" idx="12"/>
          </p:nvPr>
        </p:nvSpPr>
        <p:spPr/>
        <p:txBody>
          <a:bodyPr/>
          <a:lstStyle/>
          <a:p>
            <a:fld id="{1902A7A6-904C-F04C-932F-064A92493C50}" type="slidenum">
              <a:rPr lang="en-US" smtClean="0"/>
              <a:t>‹#›</a:t>
            </a:fld>
            <a:endParaRPr lang="en-US"/>
          </a:p>
        </p:txBody>
      </p:sp>
    </p:spTree>
    <p:extLst>
      <p:ext uri="{BB962C8B-B14F-4D97-AF65-F5344CB8AC3E}">
        <p14:creationId xmlns:p14="http://schemas.microsoft.com/office/powerpoint/2010/main" val="32487978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F7916-555A-864A-BA97-D39D8E039C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3E8A075-979C-CA47-AE94-152D4AEDA4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14AA785-4DAE-4043-9018-B4103FCB3F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6682A6-6AF1-3B48-A388-9702F571BEA5}"/>
              </a:ext>
            </a:extLst>
          </p:cNvPr>
          <p:cNvSpPr>
            <a:spLocks noGrp="1"/>
          </p:cNvSpPr>
          <p:nvPr>
            <p:ph type="dt" sz="half" idx="10"/>
          </p:nvPr>
        </p:nvSpPr>
        <p:spPr/>
        <p:txBody>
          <a:bodyPr/>
          <a:lstStyle/>
          <a:p>
            <a:fld id="{BCD9984E-6A93-2540-8F0A-05AB8C5A1A2F}" type="datetimeFigureOut">
              <a:rPr lang="en-US" smtClean="0"/>
              <a:t>5/27/19</a:t>
            </a:fld>
            <a:endParaRPr lang="en-US"/>
          </a:p>
        </p:txBody>
      </p:sp>
      <p:sp>
        <p:nvSpPr>
          <p:cNvPr id="6" name="Footer Placeholder 5">
            <a:extLst>
              <a:ext uri="{FF2B5EF4-FFF2-40B4-BE49-F238E27FC236}">
                <a16:creationId xmlns:a16="http://schemas.microsoft.com/office/drawing/2014/main" id="{B0446C3C-D363-314A-B01A-33DBA90064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43840D3-4590-A040-A100-41D149200AF1}"/>
              </a:ext>
            </a:extLst>
          </p:cNvPr>
          <p:cNvSpPr>
            <a:spLocks noGrp="1"/>
          </p:cNvSpPr>
          <p:nvPr>
            <p:ph type="sldNum" sz="quarter" idx="12"/>
          </p:nvPr>
        </p:nvSpPr>
        <p:spPr/>
        <p:txBody>
          <a:bodyPr/>
          <a:lstStyle/>
          <a:p>
            <a:fld id="{1902A7A6-904C-F04C-932F-064A92493C50}" type="slidenum">
              <a:rPr lang="en-US" smtClean="0"/>
              <a:t>‹#›</a:t>
            </a:fld>
            <a:endParaRPr lang="en-US"/>
          </a:p>
        </p:txBody>
      </p:sp>
    </p:spTree>
    <p:extLst>
      <p:ext uri="{BB962C8B-B14F-4D97-AF65-F5344CB8AC3E}">
        <p14:creationId xmlns:p14="http://schemas.microsoft.com/office/powerpoint/2010/main" val="41263545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29A3D-B36D-D140-9D5B-2C9021CF73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659413B-9CDC-2E4A-BD1A-B4648E2D03A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04CF840-4897-D145-9D52-B274A72559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815921-6C5D-2145-B7F0-D92EB443B0FB}"/>
              </a:ext>
            </a:extLst>
          </p:cNvPr>
          <p:cNvSpPr>
            <a:spLocks noGrp="1"/>
          </p:cNvSpPr>
          <p:nvPr>
            <p:ph type="dt" sz="half" idx="10"/>
          </p:nvPr>
        </p:nvSpPr>
        <p:spPr/>
        <p:txBody>
          <a:bodyPr/>
          <a:lstStyle/>
          <a:p>
            <a:fld id="{BCD9984E-6A93-2540-8F0A-05AB8C5A1A2F}" type="datetimeFigureOut">
              <a:rPr lang="en-US" smtClean="0"/>
              <a:t>5/27/19</a:t>
            </a:fld>
            <a:endParaRPr lang="en-US"/>
          </a:p>
        </p:txBody>
      </p:sp>
      <p:sp>
        <p:nvSpPr>
          <p:cNvPr id="6" name="Footer Placeholder 5">
            <a:extLst>
              <a:ext uri="{FF2B5EF4-FFF2-40B4-BE49-F238E27FC236}">
                <a16:creationId xmlns:a16="http://schemas.microsoft.com/office/drawing/2014/main" id="{D1667EDD-874B-7048-8F40-D4DC1CB11E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EA726E-3863-1E4E-9163-DD9AAC00E63C}"/>
              </a:ext>
            </a:extLst>
          </p:cNvPr>
          <p:cNvSpPr>
            <a:spLocks noGrp="1"/>
          </p:cNvSpPr>
          <p:nvPr>
            <p:ph type="sldNum" sz="quarter" idx="12"/>
          </p:nvPr>
        </p:nvSpPr>
        <p:spPr/>
        <p:txBody>
          <a:bodyPr/>
          <a:lstStyle/>
          <a:p>
            <a:fld id="{1902A7A6-904C-F04C-932F-064A92493C50}" type="slidenum">
              <a:rPr lang="en-US" smtClean="0"/>
              <a:t>‹#›</a:t>
            </a:fld>
            <a:endParaRPr lang="en-US"/>
          </a:p>
        </p:txBody>
      </p:sp>
    </p:spTree>
    <p:extLst>
      <p:ext uri="{BB962C8B-B14F-4D97-AF65-F5344CB8AC3E}">
        <p14:creationId xmlns:p14="http://schemas.microsoft.com/office/powerpoint/2010/main" val="42117222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FAA197-89E7-8249-8336-34048E580BF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39C1F7F-DB35-DB44-AB75-010D76A8A6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B16524-3746-F34A-A935-84D6774017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D9984E-6A93-2540-8F0A-05AB8C5A1A2F}" type="datetimeFigureOut">
              <a:rPr lang="en-US" smtClean="0"/>
              <a:t>5/27/19</a:t>
            </a:fld>
            <a:endParaRPr lang="en-US"/>
          </a:p>
        </p:txBody>
      </p:sp>
      <p:sp>
        <p:nvSpPr>
          <p:cNvPr id="5" name="Footer Placeholder 4">
            <a:extLst>
              <a:ext uri="{FF2B5EF4-FFF2-40B4-BE49-F238E27FC236}">
                <a16:creationId xmlns:a16="http://schemas.microsoft.com/office/drawing/2014/main" id="{95571CD9-A650-4B47-A677-3963257C66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9D32A49-FB6B-F54B-A1D5-AB42C1D90B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02A7A6-904C-F04C-932F-064A92493C50}" type="slidenum">
              <a:rPr lang="en-US" smtClean="0"/>
              <a:t>‹#›</a:t>
            </a:fld>
            <a:endParaRPr lang="en-US"/>
          </a:p>
        </p:txBody>
      </p:sp>
    </p:spTree>
    <p:extLst>
      <p:ext uri="{BB962C8B-B14F-4D97-AF65-F5344CB8AC3E}">
        <p14:creationId xmlns:p14="http://schemas.microsoft.com/office/powerpoint/2010/main" val="14803690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tiff"/><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9.png"/><Relationship Id="rId4" Type="http://schemas.openxmlformats.org/officeDocument/2006/relationships/image" Target="../media/image8.tiff"/></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hyperlink" Target="https://www.youtube.com/watch?v=087OmK-mPvQ"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087OmK-mPvQ" TargetMode="External"/><Relationship Id="rId2" Type="http://schemas.openxmlformats.org/officeDocument/2006/relationships/hyperlink" Target="https://github.com/nutintin/Robotic_SP2019"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jeguzzi/mighty-thymio" TargetMode="External"/><Relationship Id="rId2" Type="http://schemas.openxmlformats.org/officeDocument/2006/relationships/hyperlink" Target="https://github.com/victordibia/handtracking" TargetMode="External"/><Relationship Id="rId1" Type="http://schemas.openxmlformats.org/officeDocument/2006/relationships/slideLayout" Target="../slideLayouts/slideLayout2.xml"/><Relationship Id="rId6" Type="http://schemas.openxmlformats.org/officeDocument/2006/relationships/hyperlink" Target="https://arxiv.org/pdf/1512.02325.pdf" TargetMode="External"/><Relationship Id="rId5" Type="http://schemas.openxmlformats.org/officeDocument/2006/relationships/hyperlink" Target="https://github.com/Mirko-Nava/Learning-Long-range-Perception" TargetMode="External"/><Relationship Id="rId4" Type="http://schemas.openxmlformats.org/officeDocument/2006/relationships/hyperlink" Target="https://github.com/FrancescoSaverioZuppichini/Robotics-Final-Projec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42D50-E73E-4F42-854B-58394BB639BA}"/>
              </a:ext>
            </a:extLst>
          </p:cNvPr>
          <p:cNvSpPr>
            <a:spLocks noGrp="1"/>
          </p:cNvSpPr>
          <p:nvPr>
            <p:ph type="title"/>
          </p:nvPr>
        </p:nvSpPr>
        <p:spPr>
          <a:xfrm>
            <a:off x="648929" y="629266"/>
            <a:ext cx="3651467" cy="1676603"/>
          </a:xfrm>
        </p:spPr>
        <p:txBody>
          <a:bodyPr>
            <a:normAutofit/>
          </a:bodyPr>
          <a:lstStyle/>
          <a:p>
            <a:r>
              <a:rPr lang="en-US" sz="3700" b="1" dirty="0"/>
              <a:t>Hand-based human-robot interaction</a:t>
            </a:r>
            <a:endParaRPr lang="en-US" sz="3700" dirty="0"/>
          </a:p>
        </p:txBody>
      </p:sp>
      <p:sp>
        <p:nvSpPr>
          <p:cNvPr id="5" name="Subtitle 2">
            <a:extLst>
              <a:ext uri="{FF2B5EF4-FFF2-40B4-BE49-F238E27FC236}">
                <a16:creationId xmlns:a16="http://schemas.microsoft.com/office/drawing/2014/main" id="{2057F0D7-2544-2D47-A501-89274E1B643B}"/>
              </a:ext>
            </a:extLst>
          </p:cNvPr>
          <p:cNvSpPr txBox="1">
            <a:spLocks noGrp="1"/>
          </p:cNvSpPr>
          <p:nvPr>
            <p:ph idx="1"/>
          </p:nvPr>
        </p:nvSpPr>
        <p:spPr>
          <a:xfrm>
            <a:off x="648931" y="2438400"/>
            <a:ext cx="3651466" cy="378541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a:spcBef>
                <a:spcPts val="0"/>
              </a:spcBef>
              <a:buNone/>
              <a:defRPr/>
            </a:pPr>
            <a:r>
              <a:rPr lang="it" b="1" dirty="0">
                <a:latin typeface="Calibri Light" panose="020F0302020204030204"/>
              </a:rPr>
              <a:t>USI</a:t>
            </a:r>
          </a:p>
          <a:p>
            <a:pPr marL="0" indent="0">
              <a:spcBef>
                <a:spcPts val="0"/>
              </a:spcBef>
              <a:buNone/>
              <a:defRPr/>
            </a:pPr>
            <a:r>
              <a:rPr lang="it" b="1" dirty="0">
                <a:latin typeface="Calibri Light" panose="020F0302020204030204"/>
              </a:rPr>
              <a:t>Robotics</a:t>
            </a:r>
            <a:endParaRPr lang="en-US" b="1" dirty="0">
              <a:latin typeface="Calibri Light" panose="020F0302020204030204"/>
            </a:endParaRPr>
          </a:p>
          <a:p>
            <a:pPr marL="0" marR="0" lvl="0" indent="0" defTabSz="914400" rtl="0" eaLnBrk="1" fontAlgn="auto" latinLnBrk="0" hangingPunct="1">
              <a:spcBef>
                <a:spcPts val="1000"/>
              </a:spcBef>
              <a:spcAft>
                <a:spcPts val="0"/>
              </a:spcAft>
              <a:buClrTx/>
              <a:buSzTx/>
              <a:buNone/>
              <a:tabLst/>
              <a:defRPr/>
            </a:pPr>
            <a:endParaRPr kumimoji="0" lang="en-US" sz="1800" b="1" i="0" u="none" strike="noStrike" kern="1200" cap="none" spc="0" normalizeH="0" baseline="0" noProof="0" dirty="0">
              <a:ln>
                <a:noFill/>
              </a:ln>
              <a:effectLst/>
              <a:uLnTx/>
              <a:uFillTx/>
              <a:latin typeface="Calibri" panose="020F0502020204030204"/>
              <a:ea typeface="+mn-ea"/>
              <a:cs typeface="+mn-cs"/>
            </a:endParaRPr>
          </a:p>
          <a:p>
            <a:pPr marL="0" marR="0" lvl="0" indent="0" defTabSz="914400" rtl="0" eaLnBrk="1" fontAlgn="auto" latinLnBrk="0" hangingPunct="1">
              <a:spcBef>
                <a:spcPts val="1000"/>
              </a:spcBef>
              <a:spcAft>
                <a:spcPts val="0"/>
              </a:spcAft>
              <a:buClrTx/>
              <a:buSzTx/>
              <a:buNone/>
              <a:tabLst/>
              <a:defRPr/>
            </a:pPr>
            <a:endParaRPr kumimoji="0" lang="en-US" sz="1800" b="1" i="0" u="none" strike="noStrike" kern="1200" cap="none" spc="0" normalizeH="0" baseline="0" noProof="0" dirty="0">
              <a:ln>
                <a:noFill/>
              </a:ln>
              <a:effectLst/>
              <a:uLnTx/>
              <a:uFillTx/>
              <a:latin typeface="Calibri" panose="020F0502020204030204"/>
              <a:ea typeface="+mn-ea"/>
              <a:cs typeface="+mn-cs"/>
            </a:endParaRPr>
          </a:p>
          <a:p>
            <a:pPr marL="228600" marR="0" lvl="0" indent="-228600" defTabSz="914400" rtl="0" eaLnBrk="1" fontAlgn="auto" latinLnBrk="0" hangingPunct="1">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err="1">
                <a:ln>
                  <a:noFill/>
                </a:ln>
                <a:effectLst/>
                <a:uLnTx/>
                <a:uFillTx/>
                <a:latin typeface="Calibri" panose="020F0502020204030204"/>
                <a:ea typeface="+mn-ea"/>
                <a:cs typeface="+mn-cs"/>
              </a:rPr>
              <a:t>Weimeng</a:t>
            </a:r>
            <a:r>
              <a:rPr kumimoji="0" lang="en-US" sz="1800" b="1" i="0" u="none" strike="noStrike" kern="1200" cap="none" spc="0" normalizeH="0" baseline="0" noProof="0" dirty="0">
                <a:ln>
                  <a:noFill/>
                </a:ln>
                <a:effectLst/>
                <a:uLnTx/>
                <a:uFillTx/>
                <a:latin typeface="Calibri" panose="020F0502020204030204"/>
                <a:ea typeface="+mn-ea"/>
                <a:cs typeface="+mn-cs"/>
              </a:rPr>
              <a:t> Pu</a:t>
            </a:r>
          </a:p>
          <a:p>
            <a:pPr marL="228600" marR="0" lvl="0" indent="-228600" defTabSz="914400" rtl="0" eaLnBrk="1" fontAlgn="auto" latinLnBrk="0" hangingPunct="1">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err="1">
                <a:ln>
                  <a:noFill/>
                </a:ln>
                <a:effectLst/>
                <a:uLnTx/>
                <a:uFillTx/>
                <a:latin typeface="Calibri" panose="020F0502020204030204"/>
                <a:ea typeface="+mn-ea"/>
                <a:cs typeface="+mn-cs"/>
              </a:rPr>
              <a:t>Reinard</a:t>
            </a:r>
            <a:r>
              <a:rPr kumimoji="0" lang="en-US" sz="1800" b="1" i="0" u="none" strike="noStrike" kern="1200" cap="none" spc="0" normalizeH="0" baseline="0" noProof="0" dirty="0">
                <a:ln>
                  <a:noFill/>
                </a:ln>
                <a:effectLst/>
                <a:uLnTx/>
                <a:uFillTx/>
                <a:latin typeface="Calibri" panose="020F0502020204030204"/>
                <a:ea typeface="+mn-ea"/>
                <a:cs typeface="+mn-cs"/>
              </a:rPr>
              <a:t>  </a:t>
            </a:r>
            <a:r>
              <a:rPr kumimoji="0" lang="en-US" sz="1800" b="1" i="0" u="none" strike="noStrike" kern="1200" cap="none" spc="0" normalizeH="0" baseline="0" noProof="0" dirty="0" err="1">
                <a:ln>
                  <a:noFill/>
                </a:ln>
                <a:effectLst/>
                <a:uLnTx/>
                <a:uFillTx/>
                <a:latin typeface="Calibri" panose="020F0502020204030204"/>
                <a:ea typeface="+mn-ea"/>
                <a:cs typeface="+mn-cs"/>
              </a:rPr>
              <a:t>Lazuardi</a:t>
            </a:r>
            <a:r>
              <a:rPr kumimoji="0" lang="en-US" sz="1800" b="1" i="0" u="none" strike="noStrike" kern="1200" cap="none" spc="0" normalizeH="0" baseline="0" noProof="0" dirty="0">
                <a:ln>
                  <a:noFill/>
                </a:ln>
                <a:effectLst/>
                <a:uLnTx/>
                <a:uFillTx/>
                <a:latin typeface="Calibri" panose="020F0502020204030204"/>
                <a:ea typeface="+mn-ea"/>
                <a:cs typeface="+mn-cs"/>
              </a:rPr>
              <a:t> </a:t>
            </a:r>
            <a:r>
              <a:rPr kumimoji="0" lang="en-US" sz="1800" b="1" i="0" u="none" strike="noStrike" kern="1200" cap="none" spc="0" normalizeH="0" baseline="0" noProof="0" dirty="0" err="1">
                <a:ln>
                  <a:noFill/>
                </a:ln>
                <a:effectLst/>
                <a:uLnTx/>
                <a:uFillTx/>
                <a:latin typeface="Calibri" panose="020F0502020204030204"/>
                <a:ea typeface="+mn-ea"/>
                <a:cs typeface="+mn-cs"/>
              </a:rPr>
              <a:t>Kuwandy</a:t>
            </a:r>
            <a:endParaRPr kumimoji="0" lang="en-US" sz="1800" b="1" i="0" u="none" strike="noStrike" kern="1200" cap="none" spc="0" normalizeH="0" baseline="0" noProof="0" dirty="0">
              <a:ln>
                <a:noFill/>
              </a:ln>
              <a:effectLst/>
              <a:uLnTx/>
              <a:uFillTx/>
              <a:latin typeface="Calibri" panose="020F0502020204030204"/>
              <a:ea typeface="+mn-ea"/>
              <a:cs typeface="+mn-cs"/>
            </a:endParaRPr>
          </a:p>
          <a:p>
            <a:pPr marL="228600" marR="0" lvl="0" indent="-228600" defTabSz="914400" rtl="0" eaLnBrk="1" fontAlgn="auto" latinLnBrk="0" hangingPunct="1">
              <a:spcBef>
                <a:spcPts val="1000"/>
              </a:spcBef>
              <a:spcAft>
                <a:spcPts val="0"/>
              </a:spcAft>
              <a:buClrTx/>
              <a:buSzTx/>
              <a:buFont typeface="Arial" panose="020B0604020202020204" pitchFamily="34" charset="0"/>
              <a:buChar char="•"/>
              <a:tabLst/>
              <a:defRPr/>
            </a:pPr>
            <a:r>
              <a:rPr kumimoji="0" lang="en-US" sz="1800" b="1" i="0" u="none" strike="noStrike" kern="1200" cap="none" spc="0" normalizeH="0" baseline="0" noProof="0" dirty="0">
                <a:ln>
                  <a:noFill/>
                </a:ln>
                <a:effectLst/>
                <a:uLnTx/>
                <a:uFillTx/>
                <a:latin typeface="Calibri" panose="020F0502020204030204"/>
                <a:ea typeface="+mn-ea"/>
                <a:cs typeface="+mn-cs"/>
              </a:rPr>
              <a:t>Amirehsan Davoodi</a:t>
            </a:r>
          </a:p>
          <a:p>
            <a:pPr marL="228600" marR="0" lvl="0" indent="-228600" defTabSz="914400" rtl="0" eaLnBrk="1" fontAlgn="auto" latinLnBrk="0" hangingPunct="1">
              <a:spcBef>
                <a:spcPts val="1000"/>
              </a:spcBef>
              <a:spcAft>
                <a:spcPts val="0"/>
              </a:spcAft>
              <a:buClrTx/>
              <a:buSzTx/>
              <a:buFont typeface="Arial" panose="020B0604020202020204" pitchFamily="34" charset="0"/>
              <a:buChar char="•"/>
              <a:tabLst/>
              <a:defRPr/>
            </a:pPr>
            <a:endParaRPr lang="en-US" sz="1800" b="1" dirty="0">
              <a:latin typeface="Calibri" panose="020F0502020204030204"/>
            </a:endParaRPr>
          </a:p>
          <a:p>
            <a:pPr marL="0" lvl="0" indent="0">
              <a:spcBef>
                <a:spcPts val="0"/>
              </a:spcBef>
              <a:buNone/>
              <a:defRPr/>
            </a:pPr>
            <a:r>
              <a:rPr lang="en-US" sz="1800" b="1" dirty="0"/>
              <a:t>27</a:t>
            </a:r>
            <a:r>
              <a:rPr lang="en-US" sz="1800" b="1" baseline="30000" dirty="0"/>
              <a:t>th</a:t>
            </a:r>
            <a:r>
              <a:rPr lang="en-US" sz="1800" b="1" dirty="0"/>
              <a:t> May 2019</a:t>
            </a:r>
          </a:p>
          <a:p>
            <a:pPr marL="0" marR="0" lvl="0" indent="0" defTabSz="914400" rtl="0" eaLnBrk="1" fontAlgn="auto" latinLnBrk="0" hangingPunct="1">
              <a:spcBef>
                <a:spcPts val="1000"/>
              </a:spcBef>
              <a:spcAft>
                <a:spcPts val="0"/>
              </a:spcAft>
              <a:buClrTx/>
              <a:buSzTx/>
              <a:buNone/>
              <a:tabLst/>
              <a:defRPr/>
            </a:pPr>
            <a:endParaRPr kumimoji="0" lang="en-US" sz="1800" b="1" i="0" u="none" strike="noStrike" kern="1200" cap="none" spc="0" normalizeH="0" baseline="0" noProof="0" dirty="0">
              <a:ln>
                <a:noFill/>
              </a:ln>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B9AA0B99-2038-D947-A818-0E562BD025C9}"/>
              </a:ext>
            </a:extLst>
          </p:cNvPr>
          <p:cNvPicPr>
            <a:picLocks noChangeAspect="1"/>
          </p:cNvPicPr>
          <p:nvPr/>
        </p:nvPicPr>
        <p:blipFill rotWithShape="1">
          <a:blip r:embed="rId2"/>
          <a:srcRect r="6662"/>
          <a:stretch/>
        </p:blipFill>
        <p:spPr>
          <a:xfrm>
            <a:off x="4639056" y="24591"/>
            <a:ext cx="7552944" cy="6857990"/>
          </a:xfrm>
          <a:prstGeom prst="rect">
            <a:avLst/>
          </a:prstGeom>
          <a:effectLst/>
        </p:spPr>
      </p:pic>
    </p:spTree>
    <p:extLst>
      <p:ext uri="{BB962C8B-B14F-4D97-AF65-F5344CB8AC3E}">
        <p14:creationId xmlns:p14="http://schemas.microsoft.com/office/powerpoint/2010/main" val="10402858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Content Placeholder 3">
            <a:extLst>
              <a:ext uri="{FF2B5EF4-FFF2-40B4-BE49-F238E27FC236}">
                <a16:creationId xmlns:a16="http://schemas.microsoft.com/office/drawing/2014/main" id="{4923CF20-D5F5-8546-8834-91E81C743AA2}"/>
              </a:ext>
            </a:extLst>
          </p:cNvPr>
          <p:cNvPicPr>
            <a:picLocks noChangeAspect="1"/>
          </p:cNvPicPr>
          <p:nvPr/>
        </p:nvPicPr>
        <p:blipFill rotWithShape="1">
          <a:blip r:embed="rId3"/>
          <a:srcRect t="5293" b="19707"/>
          <a:stretch/>
        </p:blipFill>
        <p:spPr>
          <a:xfrm>
            <a:off x="20" y="1"/>
            <a:ext cx="12191980" cy="6857999"/>
          </a:xfrm>
          <a:prstGeom prst="rect">
            <a:avLst/>
          </a:prstGeom>
        </p:spPr>
      </p:pic>
      <p:sp>
        <p:nvSpPr>
          <p:cNvPr id="29" name="Rectangle 23">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8988DA-4716-1849-A87C-69A2AC339F3F}"/>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Thank you</a:t>
            </a:r>
          </a:p>
        </p:txBody>
      </p:sp>
      <p:cxnSp>
        <p:nvCxnSpPr>
          <p:cNvPr id="30" name="Straight Connector 25">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0288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164B1-F1F3-E449-A90E-D41B81ACE8B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7A48F08-02A8-5F41-9A7B-2DF4E346D813}"/>
              </a:ext>
            </a:extLst>
          </p:cNvPr>
          <p:cNvSpPr>
            <a:spLocks noGrp="1"/>
          </p:cNvSpPr>
          <p:nvPr>
            <p:ph idx="1"/>
          </p:nvPr>
        </p:nvSpPr>
        <p:spPr/>
        <p:txBody>
          <a:bodyPr/>
          <a:lstStyle/>
          <a:p>
            <a:pPr marL="457200" lvl="1" indent="0">
              <a:buNone/>
            </a:pPr>
            <a:r>
              <a:rPr lang="en-US" dirty="0"/>
              <a:t>One is to compute the Euclidian distance between the center  of the two bounding boxes. Because hands shouldn’t go too far in between frames. Also for the same reason, the width of the two boxes shouldn’t vary too much</a:t>
            </a:r>
          </a:p>
          <a:p>
            <a:pPr marL="457200" lvl="1" indent="0">
              <a:buNone/>
            </a:pPr>
            <a:endParaRPr lang="en-US" dirty="0"/>
          </a:p>
          <a:p>
            <a:pPr marL="457200" lvl="1" indent="0">
              <a:buNone/>
            </a:pPr>
            <a:endParaRPr lang="en-US" dirty="0"/>
          </a:p>
          <a:p>
            <a:pPr marL="457200" lvl="1" indent="0">
              <a:buNone/>
            </a:pPr>
            <a:r>
              <a:rPr lang="en-US" dirty="0"/>
              <a:t>Having enough with camera,  do not forget our old friend, proximity sensors. Our </a:t>
            </a:r>
            <a:r>
              <a:rPr lang="en-US" dirty="0" err="1"/>
              <a:t>Thymio</a:t>
            </a:r>
            <a:r>
              <a:rPr lang="en-US" dirty="0"/>
              <a:t> is also able to stop before reaching an obstacle. Backing up itself and with the guidance of the hand, it will eventually find its way out. However, as always, there would be delay in transmitting information between laptop and robot. Such as in the basketball case, our robot did not even notice the ball coming from the side.</a:t>
            </a:r>
          </a:p>
        </p:txBody>
      </p:sp>
    </p:spTree>
    <p:extLst>
      <p:ext uri="{BB962C8B-B14F-4D97-AF65-F5344CB8AC3E}">
        <p14:creationId xmlns:p14="http://schemas.microsoft.com/office/powerpoint/2010/main" val="2087724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54884-8623-2A46-A6F2-8B275D091A5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54D5B81-7DEB-7648-B0B5-687FC647B7FC}"/>
              </a:ext>
            </a:extLst>
          </p:cNvPr>
          <p:cNvSpPr>
            <a:spLocks noGrp="1"/>
          </p:cNvSpPr>
          <p:nvPr>
            <p:ph idx="1"/>
          </p:nvPr>
        </p:nvSpPr>
        <p:spPr/>
        <p:txBody>
          <a:bodyPr/>
          <a:lstStyle/>
          <a:p>
            <a:r>
              <a:rPr lang="en-US" dirty="0"/>
              <a:t>How about fake hand, surprisingly our </a:t>
            </a:r>
            <a:r>
              <a:rPr lang="en-US" dirty="0" err="1"/>
              <a:t>thymio</a:t>
            </a:r>
            <a:r>
              <a:rPr lang="en-US" dirty="0"/>
              <a:t> can still be tricked by hand image.</a:t>
            </a:r>
          </a:p>
          <a:p>
            <a:endParaRPr lang="en-US" dirty="0"/>
          </a:p>
          <a:p>
            <a:r>
              <a:rPr lang="en-US" dirty="0"/>
              <a:t>Our </a:t>
            </a:r>
            <a:r>
              <a:rPr lang="en-US" dirty="0" err="1"/>
              <a:t>Thymio</a:t>
            </a:r>
            <a:r>
              <a:rPr lang="en-US" dirty="0"/>
              <a:t> is curious about the outside world, lets introduce it to the place we study and live.</a:t>
            </a:r>
          </a:p>
          <a:p>
            <a:r>
              <a:rPr lang="en-US" dirty="0"/>
              <a:t>Here we are you can see that it is working perfectly.</a:t>
            </a:r>
          </a:p>
          <a:p>
            <a:r>
              <a:rPr lang="en-US" dirty="0"/>
              <a:t>We are done for this small project but our friends can be improved for better Human-robot interaction.</a:t>
            </a:r>
          </a:p>
        </p:txBody>
      </p:sp>
    </p:spTree>
    <p:extLst>
      <p:ext uri="{BB962C8B-B14F-4D97-AF65-F5344CB8AC3E}">
        <p14:creationId xmlns:p14="http://schemas.microsoft.com/office/powerpoint/2010/main" val="88048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99A8B4F-0FED-46C0-9186-5A8E116D87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8905" y="0"/>
            <a:ext cx="648309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DA6861EE-7660-46C9-80BD-173B8F7454B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3601E5F-415E-2347-A822-98E052F4AC1D}"/>
              </a:ext>
            </a:extLst>
          </p:cNvPr>
          <p:cNvSpPr>
            <a:spLocks noGrp="1"/>
          </p:cNvSpPr>
          <p:nvPr>
            <p:ph type="title"/>
          </p:nvPr>
        </p:nvSpPr>
        <p:spPr>
          <a:xfrm>
            <a:off x="807365" y="802955"/>
            <a:ext cx="6318649" cy="1454051"/>
          </a:xfrm>
        </p:spPr>
        <p:txBody>
          <a:bodyPr>
            <a:normAutofit/>
          </a:bodyPr>
          <a:lstStyle/>
          <a:p>
            <a:r>
              <a:rPr lang="en-US" b="1" dirty="0"/>
              <a:t>Introductions</a:t>
            </a:r>
            <a:r>
              <a:rPr lang="en-US" sz="3600" b="1" dirty="0">
                <a:solidFill>
                  <a:srgbClr val="000000"/>
                </a:solidFill>
              </a:rPr>
              <a:t>:</a:t>
            </a:r>
          </a:p>
        </p:txBody>
      </p:sp>
      <p:sp>
        <p:nvSpPr>
          <p:cNvPr id="3" name="Content Placeholder 2">
            <a:extLst>
              <a:ext uri="{FF2B5EF4-FFF2-40B4-BE49-F238E27FC236}">
                <a16:creationId xmlns:a16="http://schemas.microsoft.com/office/drawing/2014/main" id="{2FC40690-ACBC-F94D-8BBC-608BD9EE1155}"/>
              </a:ext>
            </a:extLst>
          </p:cNvPr>
          <p:cNvSpPr>
            <a:spLocks noGrp="1"/>
          </p:cNvSpPr>
          <p:nvPr>
            <p:ph idx="1"/>
          </p:nvPr>
        </p:nvSpPr>
        <p:spPr>
          <a:xfrm>
            <a:off x="908008" y="2257006"/>
            <a:ext cx="4650524" cy="3639289"/>
          </a:xfrm>
        </p:spPr>
        <p:txBody>
          <a:bodyPr anchor="ctr">
            <a:normAutofit/>
          </a:bodyPr>
          <a:lstStyle/>
          <a:p>
            <a:pPr marL="0" indent="0">
              <a:buNone/>
            </a:pPr>
            <a:r>
              <a:rPr lang="en-US" dirty="0"/>
              <a:t>Hand detection and tracking</a:t>
            </a:r>
            <a:r>
              <a:rPr lang="en-US" sz="1800" dirty="0">
                <a:solidFill>
                  <a:srgbClr val="000000"/>
                </a:solidFill>
              </a:rPr>
              <a:t>:</a:t>
            </a:r>
          </a:p>
          <a:p>
            <a:pPr lvl="1">
              <a:lnSpc>
                <a:spcPct val="150000"/>
              </a:lnSpc>
              <a:buFont typeface="Courier New" panose="02070309020205020404" pitchFamily="49" charset="0"/>
              <a:buChar char="o"/>
            </a:pPr>
            <a:r>
              <a:rPr lang="en-US" dirty="0">
                <a:solidFill>
                  <a:srgbClr val="000000"/>
                </a:solidFill>
              </a:rPr>
              <a:t>Computer Vision</a:t>
            </a:r>
          </a:p>
          <a:p>
            <a:pPr lvl="1">
              <a:lnSpc>
                <a:spcPct val="150000"/>
              </a:lnSpc>
              <a:buFont typeface="Courier New" panose="02070309020205020404" pitchFamily="49" charset="0"/>
              <a:buChar char="o"/>
            </a:pPr>
            <a:r>
              <a:rPr lang="en-US" dirty="0">
                <a:solidFill>
                  <a:srgbClr val="000000"/>
                </a:solidFill>
              </a:rPr>
              <a:t>System control</a:t>
            </a:r>
          </a:p>
          <a:p>
            <a:pPr lvl="1">
              <a:lnSpc>
                <a:spcPct val="150000"/>
              </a:lnSpc>
              <a:buFont typeface="Courier New" panose="02070309020205020404" pitchFamily="49" charset="0"/>
              <a:buChar char="o"/>
            </a:pPr>
            <a:r>
              <a:rPr lang="en-US" dirty="0">
                <a:solidFill>
                  <a:srgbClr val="000000"/>
                </a:solidFill>
              </a:rPr>
              <a:t>Real-life experiment</a:t>
            </a:r>
          </a:p>
          <a:p>
            <a:pPr lvl="2">
              <a:buFont typeface="Courier New" panose="02070309020205020404" pitchFamily="49" charset="0"/>
              <a:buChar char="o"/>
            </a:pPr>
            <a:endParaRPr lang="en-US" dirty="0">
              <a:solidFill>
                <a:srgbClr val="000000"/>
              </a:solidFill>
            </a:endParaRPr>
          </a:p>
        </p:txBody>
      </p:sp>
      <p:sp>
        <p:nvSpPr>
          <p:cNvPr id="20" name="Oval 19">
            <a:extLst>
              <a:ext uri="{FF2B5EF4-FFF2-40B4-BE49-F238E27FC236}">
                <a16:creationId xmlns:a16="http://schemas.microsoft.com/office/drawing/2014/main" id="{38A69B74-22E3-47CC-823F-18BE7930C8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9636" y="2960687"/>
            <a:ext cx="2668748" cy="2668748"/>
          </a:xfrm>
          <a:prstGeom prst="ellipse">
            <a:avLst/>
          </a:pr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71">
            <a:extLst>
              <a:ext uri="{FF2B5EF4-FFF2-40B4-BE49-F238E27FC236}">
                <a16:creationId xmlns:a16="http://schemas.microsoft.com/office/drawing/2014/main" id="{1778637B-5DB8-4A75-B2E6-FC2B1BB9A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014" y="2"/>
            <a:ext cx="4034987" cy="3428147"/>
          </a:xfrm>
          <a:custGeom>
            <a:avLst/>
            <a:gdLst>
              <a:gd name="connsiteX0" fmla="*/ 350825 w 4034987"/>
              <a:gd name="connsiteY0" fmla="*/ 0 h 3428147"/>
              <a:gd name="connsiteX1" fmla="*/ 4034987 w 4034987"/>
              <a:gd name="connsiteY1" fmla="*/ 0 h 3428147"/>
              <a:gd name="connsiteX2" fmla="*/ 4034987 w 4034987"/>
              <a:gd name="connsiteY2" fmla="*/ 2505205 h 3428147"/>
              <a:gd name="connsiteX3" fmla="*/ 3951822 w 4034987"/>
              <a:gd name="connsiteY3" fmla="*/ 2616420 h 3428147"/>
              <a:gd name="connsiteX4" fmla="*/ 2230590 w 4034987"/>
              <a:gd name="connsiteY4" fmla="*/ 3428147 h 3428147"/>
              <a:gd name="connsiteX5" fmla="*/ 0 w 4034987"/>
              <a:gd name="connsiteY5" fmla="*/ 1197557 h 3428147"/>
              <a:gd name="connsiteX6" fmla="*/ 269220 w 4034987"/>
              <a:gd name="connsiteY6" fmla="*/ 134326 h 342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4987" h="3428147">
                <a:moveTo>
                  <a:pt x="350825" y="0"/>
                </a:moveTo>
                <a:lnTo>
                  <a:pt x="4034987" y="0"/>
                </a:lnTo>
                <a:lnTo>
                  <a:pt x="4034987" y="2505205"/>
                </a:lnTo>
                <a:lnTo>
                  <a:pt x="3951822" y="2616420"/>
                </a:lnTo>
                <a:cubicBezTo>
                  <a:pt x="3542699" y="3112162"/>
                  <a:pt x="2923546" y="3428147"/>
                  <a:pt x="2230590" y="3428147"/>
                </a:cubicBezTo>
                <a:cubicBezTo>
                  <a:pt x="998669" y="3428147"/>
                  <a:pt x="0" y="2429478"/>
                  <a:pt x="0" y="1197557"/>
                </a:cubicBezTo>
                <a:cubicBezTo>
                  <a:pt x="0" y="812582"/>
                  <a:pt x="97526" y="450385"/>
                  <a:pt x="269220" y="134326"/>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8E553FB2-0146-4843-8B8F-511014241E99}"/>
              </a:ext>
            </a:extLst>
          </p:cNvPr>
          <p:cNvPicPr>
            <a:picLocks noChangeAspect="1"/>
          </p:cNvPicPr>
          <p:nvPr/>
        </p:nvPicPr>
        <p:blipFill>
          <a:blip r:embed="rId4"/>
          <a:stretch>
            <a:fillRect/>
          </a:stretch>
        </p:blipFill>
        <p:spPr>
          <a:xfrm>
            <a:off x="8759844" y="275513"/>
            <a:ext cx="3205839" cy="2300189"/>
          </a:xfrm>
          <a:prstGeom prst="rect">
            <a:avLst/>
          </a:prstGeom>
        </p:spPr>
      </p:pic>
      <p:pic>
        <p:nvPicPr>
          <p:cNvPr id="11" name="Picture 10" descr="A close up of a sign&#10;&#10;Description automatically generated">
            <a:extLst>
              <a:ext uri="{FF2B5EF4-FFF2-40B4-BE49-F238E27FC236}">
                <a16:creationId xmlns:a16="http://schemas.microsoft.com/office/drawing/2014/main" id="{BA7787BC-36FB-2540-BA99-8098FA9017F7}"/>
              </a:ext>
            </a:extLst>
          </p:cNvPr>
          <p:cNvPicPr>
            <a:picLocks noChangeAspect="1"/>
          </p:cNvPicPr>
          <p:nvPr/>
        </p:nvPicPr>
        <p:blipFill>
          <a:blip r:embed="rId5"/>
          <a:stretch>
            <a:fillRect/>
          </a:stretch>
        </p:blipFill>
        <p:spPr>
          <a:xfrm>
            <a:off x="6613910" y="3478741"/>
            <a:ext cx="1606964" cy="1606964"/>
          </a:xfrm>
          <a:prstGeom prst="rect">
            <a:avLst/>
          </a:prstGeom>
        </p:spPr>
      </p:pic>
      <p:sp>
        <p:nvSpPr>
          <p:cNvPr id="24" name="Freeform 75">
            <a:extLst>
              <a:ext uri="{FF2B5EF4-FFF2-40B4-BE49-F238E27FC236}">
                <a16:creationId xmlns:a16="http://schemas.microsoft.com/office/drawing/2014/main" id="{0035A30C-45F3-4EFB-B2E8-6E2A11843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59131" y="4258570"/>
            <a:ext cx="3132869" cy="2599430"/>
          </a:xfrm>
          <a:custGeom>
            <a:avLst/>
            <a:gdLst>
              <a:gd name="connsiteX0" fmla="*/ 1612418 w 3061881"/>
              <a:gd name="connsiteY0" fmla="*/ 0 h 2540529"/>
              <a:gd name="connsiteX1" fmla="*/ 3030226 w 3061881"/>
              <a:gd name="connsiteY1" fmla="*/ 843844 h 2540529"/>
              <a:gd name="connsiteX2" fmla="*/ 3061881 w 3061881"/>
              <a:gd name="connsiteY2" fmla="*/ 909556 h 2540529"/>
              <a:gd name="connsiteX3" fmla="*/ 3061881 w 3061881"/>
              <a:gd name="connsiteY3" fmla="*/ 2315281 h 2540529"/>
              <a:gd name="connsiteX4" fmla="*/ 3030226 w 3061881"/>
              <a:gd name="connsiteY4" fmla="*/ 2380992 h 2540529"/>
              <a:gd name="connsiteX5" fmla="*/ 2949460 w 3061881"/>
              <a:gd name="connsiteY5" fmla="*/ 2513937 h 2540529"/>
              <a:gd name="connsiteX6" fmla="*/ 2929575 w 3061881"/>
              <a:gd name="connsiteY6" fmla="*/ 2540529 h 2540529"/>
              <a:gd name="connsiteX7" fmla="*/ 295261 w 3061881"/>
              <a:gd name="connsiteY7" fmla="*/ 2540529 h 2540529"/>
              <a:gd name="connsiteX8" fmla="*/ 275376 w 3061881"/>
              <a:gd name="connsiteY8" fmla="*/ 2513937 h 2540529"/>
              <a:gd name="connsiteX9" fmla="*/ 0 w 3061881"/>
              <a:gd name="connsiteY9" fmla="*/ 1612418 h 2540529"/>
              <a:gd name="connsiteX10" fmla="*/ 1612418 w 3061881"/>
              <a:gd name="connsiteY10" fmla="*/ 0 h 254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61881" h="2540529">
                <a:moveTo>
                  <a:pt x="1612418" y="0"/>
                </a:moveTo>
                <a:cubicBezTo>
                  <a:pt x="2224646" y="0"/>
                  <a:pt x="2757180" y="341213"/>
                  <a:pt x="3030226" y="843844"/>
                </a:cubicBezTo>
                <a:lnTo>
                  <a:pt x="3061881" y="909556"/>
                </a:lnTo>
                <a:lnTo>
                  <a:pt x="3061881" y="2315281"/>
                </a:lnTo>
                <a:lnTo>
                  <a:pt x="3030226" y="2380992"/>
                </a:lnTo>
                <a:cubicBezTo>
                  <a:pt x="3005404" y="2426686"/>
                  <a:pt x="2978437" y="2471046"/>
                  <a:pt x="2949460" y="2513937"/>
                </a:cubicBezTo>
                <a:lnTo>
                  <a:pt x="2929575" y="2540529"/>
                </a:lnTo>
                <a:lnTo>
                  <a:pt x="295261" y="2540529"/>
                </a:lnTo>
                <a:lnTo>
                  <a:pt x="275376" y="2513937"/>
                </a:lnTo>
                <a:cubicBezTo>
                  <a:pt x="101518" y="2256593"/>
                  <a:pt x="0" y="1946361"/>
                  <a:pt x="0" y="1612418"/>
                </a:cubicBezTo>
                <a:cubicBezTo>
                  <a:pt x="0" y="721904"/>
                  <a:pt x="721904" y="0"/>
                  <a:pt x="1612418"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a:extLst>
              <a:ext uri="{FF2B5EF4-FFF2-40B4-BE49-F238E27FC236}">
                <a16:creationId xmlns:a16="http://schemas.microsoft.com/office/drawing/2014/main" id="{2FB43D74-E603-4E47-A164-1C75ADC8956D}"/>
              </a:ext>
            </a:extLst>
          </p:cNvPr>
          <p:cNvPicPr>
            <a:picLocks noChangeAspect="1"/>
          </p:cNvPicPr>
          <p:nvPr/>
        </p:nvPicPr>
        <p:blipFill>
          <a:blip r:embed="rId6"/>
          <a:stretch>
            <a:fillRect/>
          </a:stretch>
        </p:blipFill>
        <p:spPr>
          <a:xfrm>
            <a:off x="9533568" y="5029277"/>
            <a:ext cx="2432116" cy="1623437"/>
          </a:xfrm>
          <a:prstGeom prst="rect">
            <a:avLst/>
          </a:prstGeom>
        </p:spPr>
      </p:pic>
    </p:spTree>
    <p:extLst>
      <p:ext uri="{BB962C8B-B14F-4D97-AF65-F5344CB8AC3E}">
        <p14:creationId xmlns:p14="http://schemas.microsoft.com/office/powerpoint/2010/main" val="17621900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B46B0-AC01-F641-832F-C54BC212A485}"/>
              </a:ext>
            </a:extLst>
          </p:cNvPr>
          <p:cNvSpPr>
            <a:spLocks noGrp="1"/>
          </p:cNvSpPr>
          <p:nvPr>
            <p:ph type="title"/>
          </p:nvPr>
        </p:nvSpPr>
        <p:spPr/>
        <p:txBody>
          <a:bodyPr/>
          <a:lstStyle/>
          <a:p>
            <a:r>
              <a:rPr lang="en-US" dirty="0"/>
              <a:t>How our system works?</a:t>
            </a:r>
          </a:p>
        </p:txBody>
      </p:sp>
      <p:pic>
        <p:nvPicPr>
          <p:cNvPr id="4" name="Picture 3">
            <a:extLst>
              <a:ext uri="{FF2B5EF4-FFF2-40B4-BE49-F238E27FC236}">
                <a16:creationId xmlns:a16="http://schemas.microsoft.com/office/drawing/2014/main" id="{4C3880DE-2C4A-EF4F-A870-976EBC454CC3}"/>
              </a:ext>
            </a:extLst>
          </p:cNvPr>
          <p:cNvPicPr>
            <a:picLocks noChangeAspect="1"/>
          </p:cNvPicPr>
          <p:nvPr/>
        </p:nvPicPr>
        <p:blipFill>
          <a:blip r:embed="rId2"/>
          <a:stretch>
            <a:fillRect/>
          </a:stretch>
        </p:blipFill>
        <p:spPr>
          <a:xfrm>
            <a:off x="6615511" y="4187316"/>
            <a:ext cx="2263474" cy="2594409"/>
          </a:xfrm>
          <a:prstGeom prst="rect">
            <a:avLst/>
          </a:prstGeom>
        </p:spPr>
      </p:pic>
      <p:pic>
        <p:nvPicPr>
          <p:cNvPr id="5" name="Picture 4">
            <a:extLst>
              <a:ext uri="{FF2B5EF4-FFF2-40B4-BE49-F238E27FC236}">
                <a16:creationId xmlns:a16="http://schemas.microsoft.com/office/drawing/2014/main" id="{1641E5AC-F794-A84A-950F-173EBE0B6FC2}"/>
              </a:ext>
            </a:extLst>
          </p:cNvPr>
          <p:cNvPicPr>
            <a:picLocks noChangeAspect="1"/>
          </p:cNvPicPr>
          <p:nvPr/>
        </p:nvPicPr>
        <p:blipFill>
          <a:blip r:embed="rId3"/>
          <a:stretch>
            <a:fillRect/>
          </a:stretch>
        </p:blipFill>
        <p:spPr>
          <a:xfrm>
            <a:off x="550577" y="1899496"/>
            <a:ext cx="2703407" cy="1526117"/>
          </a:xfrm>
          <a:prstGeom prst="rect">
            <a:avLst/>
          </a:prstGeom>
        </p:spPr>
      </p:pic>
      <p:sp>
        <p:nvSpPr>
          <p:cNvPr id="6" name="Rounded Rectangle 5">
            <a:extLst>
              <a:ext uri="{FF2B5EF4-FFF2-40B4-BE49-F238E27FC236}">
                <a16:creationId xmlns:a16="http://schemas.microsoft.com/office/drawing/2014/main" id="{2AFDB1C4-0E1C-4044-A5E4-9917FE4AD2E9}"/>
              </a:ext>
            </a:extLst>
          </p:cNvPr>
          <p:cNvSpPr/>
          <p:nvPr/>
        </p:nvSpPr>
        <p:spPr>
          <a:xfrm>
            <a:off x="7635193" y="4397565"/>
            <a:ext cx="854324" cy="440266"/>
          </a:xfrm>
          <a:prstGeom prst="round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1" eaLnBrk="1" latinLnBrk="0" hangingPunct="1"/>
            <a:endParaRPr lang="en-US"/>
          </a:p>
        </p:txBody>
      </p:sp>
      <p:cxnSp>
        <p:nvCxnSpPr>
          <p:cNvPr id="13" name="Straight Arrow Connector 12">
            <a:extLst>
              <a:ext uri="{FF2B5EF4-FFF2-40B4-BE49-F238E27FC236}">
                <a16:creationId xmlns:a16="http://schemas.microsoft.com/office/drawing/2014/main" id="{4A23CD66-873E-0349-926F-E6EEED6EEB63}"/>
              </a:ext>
            </a:extLst>
          </p:cNvPr>
          <p:cNvCxnSpPr>
            <a:cxnSpLocks/>
            <a:stCxn id="34" idx="0"/>
            <a:endCxn id="5" idx="2"/>
          </p:cNvCxnSpPr>
          <p:nvPr/>
        </p:nvCxnSpPr>
        <p:spPr>
          <a:xfrm flipH="1" flipV="1">
            <a:off x="1902281" y="3425613"/>
            <a:ext cx="1537524" cy="1441750"/>
          </a:xfrm>
          <a:prstGeom prst="straightConnector1">
            <a:avLst/>
          </a:prstGeom>
          <a:ln w="762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98DC9301-6996-1C4E-8A88-84808547D10D}"/>
              </a:ext>
            </a:extLst>
          </p:cNvPr>
          <p:cNvPicPr>
            <a:picLocks noChangeAspect="1"/>
          </p:cNvPicPr>
          <p:nvPr/>
        </p:nvPicPr>
        <p:blipFill rotWithShape="1">
          <a:blip r:embed="rId4"/>
          <a:srcRect t="20757" b="20111"/>
          <a:stretch/>
        </p:blipFill>
        <p:spPr>
          <a:xfrm>
            <a:off x="2029068" y="4867363"/>
            <a:ext cx="2821474" cy="1668371"/>
          </a:xfrm>
          <a:prstGeom prst="rect">
            <a:avLst/>
          </a:prstGeom>
        </p:spPr>
      </p:pic>
      <p:cxnSp>
        <p:nvCxnSpPr>
          <p:cNvPr id="37" name="Straight Arrow Connector 36">
            <a:extLst>
              <a:ext uri="{FF2B5EF4-FFF2-40B4-BE49-F238E27FC236}">
                <a16:creationId xmlns:a16="http://schemas.microsoft.com/office/drawing/2014/main" id="{452DD8B0-3110-6940-9176-4F43428EBCE7}"/>
              </a:ext>
            </a:extLst>
          </p:cNvPr>
          <p:cNvCxnSpPr>
            <a:cxnSpLocks/>
          </p:cNvCxnSpPr>
          <p:nvPr/>
        </p:nvCxnSpPr>
        <p:spPr>
          <a:xfrm flipV="1">
            <a:off x="4870594" y="5646009"/>
            <a:ext cx="1788055" cy="23596"/>
          </a:xfrm>
          <a:prstGeom prst="straightConnector1">
            <a:avLst/>
          </a:prstGeom>
          <a:ln w="762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41" name="Picture 40">
            <a:extLst>
              <a:ext uri="{FF2B5EF4-FFF2-40B4-BE49-F238E27FC236}">
                <a16:creationId xmlns:a16="http://schemas.microsoft.com/office/drawing/2014/main" id="{D69DF320-164D-5F4E-8257-AA786E7C08FE}"/>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41000"/>
                    </a14:imgEffect>
                  </a14:imgLayer>
                </a14:imgProps>
              </a:ext>
            </a:extLst>
          </a:blip>
          <a:stretch>
            <a:fillRect/>
          </a:stretch>
        </p:blipFill>
        <p:spPr>
          <a:xfrm>
            <a:off x="9193427" y="1027906"/>
            <a:ext cx="1910494" cy="2515854"/>
          </a:xfrm>
          <a:prstGeom prst="rect">
            <a:avLst/>
          </a:prstGeom>
          <a:solidFill>
            <a:srgbClr val="FFFFFF">
              <a:shade val="85000"/>
            </a:srgbClr>
          </a:solidFill>
          <a:ln w="88900" cap="sq">
            <a:solidFill>
              <a:schemeClr val="tx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cxnSp>
        <p:nvCxnSpPr>
          <p:cNvPr id="42" name="Straight Arrow Connector 41">
            <a:extLst>
              <a:ext uri="{FF2B5EF4-FFF2-40B4-BE49-F238E27FC236}">
                <a16:creationId xmlns:a16="http://schemas.microsoft.com/office/drawing/2014/main" id="{982D38C7-6602-7744-8F34-C1E8509933A5}"/>
              </a:ext>
            </a:extLst>
          </p:cNvPr>
          <p:cNvCxnSpPr>
            <a:cxnSpLocks/>
            <a:stCxn id="4" idx="3"/>
            <a:endCxn id="41" idx="2"/>
          </p:cNvCxnSpPr>
          <p:nvPr/>
        </p:nvCxnSpPr>
        <p:spPr>
          <a:xfrm flipV="1">
            <a:off x="8878985" y="3543760"/>
            <a:ext cx="1269689" cy="1940761"/>
          </a:xfrm>
          <a:prstGeom prst="straightConnector1">
            <a:avLst/>
          </a:prstGeom>
          <a:ln w="762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8" name="Oval 47">
            <a:extLst>
              <a:ext uri="{FF2B5EF4-FFF2-40B4-BE49-F238E27FC236}">
                <a16:creationId xmlns:a16="http://schemas.microsoft.com/office/drawing/2014/main" id="{D893560D-4CDC-1148-AE4E-7B78245B3E63}"/>
              </a:ext>
            </a:extLst>
          </p:cNvPr>
          <p:cNvSpPr/>
          <p:nvPr/>
        </p:nvSpPr>
        <p:spPr>
          <a:xfrm>
            <a:off x="2725463" y="5185766"/>
            <a:ext cx="1462662" cy="80712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err="1">
                <a:ln w="0"/>
                <a:solidFill>
                  <a:schemeClr val="tx1"/>
                </a:solidFill>
                <a:effectLst>
                  <a:outerShdw blurRad="38100" dist="19050" dir="2700000" algn="tl" rotWithShape="0">
                    <a:schemeClr val="dk1">
                      <a:alpha val="40000"/>
                    </a:schemeClr>
                  </a:outerShdw>
                </a:effectLst>
              </a:rPr>
              <a:t>ssd</a:t>
            </a:r>
            <a:r>
              <a:rPr lang="en-US" sz="1600" dirty="0">
                <a:ln w="0"/>
                <a:solidFill>
                  <a:schemeClr val="tx1"/>
                </a:solidFill>
                <a:effectLst>
                  <a:outerShdw blurRad="38100" dist="19050" dir="2700000" algn="tl" rotWithShape="0">
                    <a:schemeClr val="dk1">
                      <a:alpha val="40000"/>
                    </a:schemeClr>
                  </a:outerShdw>
                </a:effectLst>
              </a:rPr>
              <a:t> </a:t>
            </a:r>
            <a:r>
              <a:rPr lang="en-US" sz="1600" dirty="0" err="1">
                <a:ln w="0"/>
                <a:solidFill>
                  <a:schemeClr val="tx1"/>
                </a:solidFill>
                <a:effectLst>
                  <a:outerShdw blurRad="38100" dist="19050" dir="2700000" algn="tl" rotWithShape="0">
                    <a:schemeClr val="dk1">
                      <a:alpha val="40000"/>
                    </a:schemeClr>
                  </a:outerShdw>
                </a:effectLst>
              </a:rPr>
              <a:t>mobilenet</a:t>
            </a:r>
            <a:r>
              <a:rPr lang="en-US" sz="1600" dirty="0">
                <a:ln w="0"/>
                <a:solidFill>
                  <a:schemeClr val="tx1"/>
                </a:solidFill>
                <a:effectLst>
                  <a:outerShdw blurRad="38100" dist="19050" dir="2700000" algn="tl" rotWithShape="0">
                    <a:schemeClr val="dk1">
                      <a:alpha val="40000"/>
                    </a:schemeClr>
                  </a:outerShdw>
                </a:effectLst>
              </a:rPr>
              <a:t> v1</a:t>
            </a:r>
          </a:p>
        </p:txBody>
      </p:sp>
      <p:sp>
        <p:nvSpPr>
          <p:cNvPr id="50" name="Rectangle 49">
            <a:extLst>
              <a:ext uri="{FF2B5EF4-FFF2-40B4-BE49-F238E27FC236}">
                <a16:creationId xmlns:a16="http://schemas.microsoft.com/office/drawing/2014/main" id="{8E1D63BD-1EF2-CF48-A767-F17775B987FF}"/>
              </a:ext>
            </a:extLst>
          </p:cNvPr>
          <p:cNvSpPr/>
          <p:nvPr/>
        </p:nvSpPr>
        <p:spPr>
          <a:xfrm>
            <a:off x="3922893" y="2259380"/>
            <a:ext cx="2287934" cy="707886"/>
          </a:xfrm>
          <a:prstGeom prst="rect">
            <a:avLst/>
          </a:prstGeom>
          <a:noFill/>
        </p:spPr>
        <p:txBody>
          <a:bodyPr wrap="none" lIns="91440" tIns="45720" rIns="91440" bIns="45720">
            <a:spAutoFit/>
          </a:bodyPr>
          <a:lstStyle/>
          <a:p>
            <a:pPr marL="342900" indent="-342900">
              <a:buFont typeface="Courier New" panose="02070309020205020404" pitchFamily="49" charset="0"/>
              <a:buChar char="o"/>
            </a:pPr>
            <a:r>
              <a:rPr lang="en-US" sz="2000" dirty="0"/>
              <a:t>Confidence: 0.96</a:t>
            </a:r>
          </a:p>
          <a:p>
            <a:pPr marL="342900" indent="-342900">
              <a:buFont typeface="Courier New" panose="02070309020205020404" pitchFamily="49" charset="0"/>
              <a:buChar char="o"/>
            </a:pPr>
            <a:r>
              <a:rPr lang="en-US" sz="2000" dirty="0"/>
              <a:t>Offset: -16.72</a:t>
            </a:r>
          </a:p>
        </p:txBody>
      </p:sp>
      <p:sp>
        <p:nvSpPr>
          <p:cNvPr id="52" name="Rectangle 51">
            <a:extLst>
              <a:ext uri="{FF2B5EF4-FFF2-40B4-BE49-F238E27FC236}">
                <a16:creationId xmlns:a16="http://schemas.microsoft.com/office/drawing/2014/main" id="{F9B958F4-E268-1546-AAF2-0C72E8ECD258}"/>
              </a:ext>
            </a:extLst>
          </p:cNvPr>
          <p:cNvSpPr/>
          <p:nvPr/>
        </p:nvSpPr>
        <p:spPr>
          <a:xfrm>
            <a:off x="3032279" y="1615758"/>
            <a:ext cx="1115732" cy="1862048"/>
          </a:xfrm>
          <a:prstGeom prst="rect">
            <a:avLst/>
          </a:prstGeom>
          <a:noFill/>
        </p:spPr>
        <p:txBody>
          <a:bodyPr wrap="square" lIns="91440" tIns="45720" rIns="91440" bIns="45720">
            <a:spAutoFit/>
          </a:bodyPr>
          <a:lstStyle/>
          <a:p>
            <a:pPr algn="ctr"/>
            <a:r>
              <a:rPr lang="en-US" sz="11500" b="0" cap="none" spc="0" dirty="0">
                <a:ln w="0"/>
                <a:solidFill>
                  <a:schemeClr val="tx1"/>
                </a:solidFill>
                <a:effectLst>
                  <a:outerShdw blurRad="38100" dist="19050" dir="2700000" algn="tl" rotWithShape="0">
                    <a:schemeClr val="dk1">
                      <a:alpha val="40000"/>
                    </a:schemeClr>
                  </a:outerShdw>
                </a:effectLst>
              </a:rPr>
              <a:t>}</a:t>
            </a:r>
          </a:p>
        </p:txBody>
      </p:sp>
      <p:sp>
        <p:nvSpPr>
          <p:cNvPr id="53" name="Oval 52">
            <a:extLst>
              <a:ext uri="{FF2B5EF4-FFF2-40B4-BE49-F238E27FC236}">
                <a16:creationId xmlns:a16="http://schemas.microsoft.com/office/drawing/2014/main" id="{85C27B7A-3EDF-B249-87C2-6BC3CE72633C}"/>
              </a:ext>
            </a:extLst>
          </p:cNvPr>
          <p:cNvSpPr/>
          <p:nvPr/>
        </p:nvSpPr>
        <p:spPr>
          <a:xfrm>
            <a:off x="5045276" y="4617697"/>
            <a:ext cx="1462662" cy="80712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ln w="0"/>
                <a:solidFill>
                  <a:schemeClr val="tx1"/>
                </a:solidFill>
                <a:effectLst>
                  <a:outerShdw blurRad="38100" dist="19050" dir="2700000" algn="tl" rotWithShape="0">
                    <a:schemeClr val="dk1">
                      <a:alpha val="40000"/>
                    </a:schemeClr>
                  </a:outerShdw>
                </a:effectLst>
              </a:rPr>
              <a:t>Control</a:t>
            </a:r>
          </a:p>
          <a:p>
            <a:pPr algn="ctr"/>
            <a:r>
              <a:rPr lang="en-US" sz="1600" dirty="0">
                <a:ln w="0"/>
                <a:solidFill>
                  <a:schemeClr val="tx1"/>
                </a:solidFill>
                <a:effectLst>
                  <a:outerShdw blurRad="38100" dist="19050" dir="2700000" algn="tl" rotWithShape="0">
                    <a:schemeClr val="dk1">
                      <a:alpha val="40000"/>
                    </a:schemeClr>
                  </a:outerShdw>
                </a:effectLst>
              </a:rPr>
              <a:t>Tricks</a:t>
            </a:r>
          </a:p>
        </p:txBody>
      </p:sp>
      <p:sp>
        <p:nvSpPr>
          <p:cNvPr id="54" name="Oval 53">
            <a:extLst>
              <a:ext uri="{FF2B5EF4-FFF2-40B4-BE49-F238E27FC236}">
                <a16:creationId xmlns:a16="http://schemas.microsoft.com/office/drawing/2014/main" id="{798229F4-11E1-FA4C-B13D-316644F84CED}"/>
              </a:ext>
            </a:extLst>
          </p:cNvPr>
          <p:cNvSpPr/>
          <p:nvPr/>
        </p:nvSpPr>
        <p:spPr>
          <a:xfrm>
            <a:off x="9684278" y="4214136"/>
            <a:ext cx="1669522" cy="80712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600" dirty="0">
                <a:ln w="0"/>
                <a:solidFill>
                  <a:schemeClr val="tx1"/>
                </a:solidFill>
                <a:effectLst>
                  <a:outerShdw blurRad="38100" dist="19050" dir="2700000" algn="tl" rotWithShape="0">
                    <a:schemeClr val="dk1">
                      <a:alpha val="40000"/>
                    </a:schemeClr>
                  </a:outerShdw>
                </a:effectLst>
              </a:rPr>
              <a:t>Human robot</a:t>
            </a:r>
          </a:p>
          <a:p>
            <a:pPr algn="ctr"/>
            <a:r>
              <a:rPr lang="en-US" sz="1600" dirty="0">
                <a:ln w="0"/>
                <a:solidFill>
                  <a:schemeClr val="tx1"/>
                </a:solidFill>
                <a:effectLst>
                  <a:outerShdw blurRad="38100" dist="19050" dir="2700000" algn="tl" rotWithShape="0">
                    <a:schemeClr val="dk1">
                      <a:alpha val="40000"/>
                    </a:schemeClr>
                  </a:outerShdw>
                </a:effectLst>
              </a:rPr>
              <a:t>interaction</a:t>
            </a:r>
          </a:p>
        </p:txBody>
      </p:sp>
    </p:spTree>
    <p:extLst>
      <p:ext uri="{BB962C8B-B14F-4D97-AF65-F5344CB8AC3E}">
        <p14:creationId xmlns:p14="http://schemas.microsoft.com/office/powerpoint/2010/main" val="19178944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99B7F-BBE9-284A-8EA6-28A886D350C5}"/>
              </a:ext>
            </a:extLst>
          </p:cNvPr>
          <p:cNvSpPr>
            <a:spLocks noGrp="1"/>
          </p:cNvSpPr>
          <p:nvPr>
            <p:ph type="title"/>
          </p:nvPr>
        </p:nvSpPr>
        <p:spPr/>
        <p:txBody>
          <a:bodyPr/>
          <a:lstStyle/>
          <a:p>
            <a:r>
              <a:rPr lang="en-US" dirty="0"/>
              <a:t>How our system works?</a:t>
            </a:r>
          </a:p>
        </p:txBody>
      </p:sp>
      <p:pic>
        <p:nvPicPr>
          <p:cNvPr id="4" name="Picture 3">
            <a:extLst>
              <a:ext uri="{FF2B5EF4-FFF2-40B4-BE49-F238E27FC236}">
                <a16:creationId xmlns:a16="http://schemas.microsoft.com/office/drawing/2014/main" id="{289B5A1A-6AB9-8240-B34C-372349B2CFB2}"/>
              </a:ext>
            </a:extLst>
          </p:cNvPr>
          <p:cNvPicPr>
            <a:picLocks noChangeAspect="1"/>
          </p:cNvPicPr>
          <p:nvPr/>
        </p:nvPicPr>
        <p:blipFill>
          <a:blip r:embed="rId3"/>
          <a:stretch>
            <a:fillRect/>
          </a:stretch>
        </p:blipFill>
        <p:spPr>
          <a:xfrm>
            <a:off x="1151047" y="4006698"/>
            <a:ext cx="5989099" cy="2376110"/>
          </a:xfrm>
          <a:prstGeom prst="rect">
            <a:avLst/>
          </a:prstGeom>
        </p:spPr>
      </p:pic>
      <p:sp>
        <p:nvSpPr>
          <p:cNvPr id="7" name="Rectangle 6">
            <a:extLst>
              <a:ext uri="{FF2B5EF4-FFF2-40B4-BE49-F238E27FC236}">
                <a16:creationId xmlns:a16="http://schemas.microsoft.com/office/drawing/2014/main" id="{88B45A26-46D1-FF46-A3F0-AA293AB59E8C}"/>
              </a:ext>
            </a:extLst>
          </p:cNvPr>
          <p:cNvSpPr/>
          <p:nvPr/>
        </p:nvSpPr>
        <p:spPr>
          <a:xfrm>
            <a:off x="1463894" y="2677696"/>
            <a:ext cx="2267095" cy="923330"/>
          </a:xfrm>
          <a:prstGeom prst="rect">
            <a:avLst/>
          </a:prstGeom>
        </p:spPr>
        <p:txBody>
          <a:bodyPr wrap="none">
            <a:spAutoFit/>
          </a:bodyPr>
          <a:lstStyle/>
          <a:p>
            <a:r>
              <a:rPr lang="en-US" dirty="0"/>
              <a:t>Train:</a:t>
            </a:r>
          </a:p>
          <a:p>
            <a:pPr marL="285750" indent="-285750">
              <a:buFont typeface="Courier New" panose="02070309020205020404" pitchFamily="49" charset="0"/>
              <a:buChar char="o"/>
            </a:pPr>
            <a:r>
              <a:rPr lang="en-US" dirty="0"/>
              <a:t>input images</a:t>
            </a:r>
          </a:p>
          <a:p>
            <a:pPr marL="285750" indent="-285750">
              <a:buFont typeface="Courier New" panose="02070309020205020404" pitchFamily="49" charset="0"/>
              <a:buChar char="o"/>
            </a:pPr>
            <a:r>
              <a:rPr lang="en-US" dirty="0"/>
              <a:t>ground truth boxes</a:t>
            </a:r>
          </a:p>
        </p:txBody>
      </p:sp>
      <p:sp>
        <p:nvSpPr>
          <p:cNvPr id="9" name="Rectangle 8">
            <a:extLst>
              <a:ext uri="{FF2B5EF4-FFF2-40B4-BE49-F238E27FC236}">
                <a16:creationId xmlns:a16="http://schemas.microsoft.com/office/drawing/2014/main" id="{1657C7C2-58E2-2D4F-8D43-BF99B8ECC4F8}"/>
              </a:ext>
            </a:extLst>
          </p:cNvPr>
          <p:cNvSpPr/>
          <p:nvPr/>
        </p:nvSpPr>
        <p:spPr>
          <a:xfrm>
            <a:off x="5205531" y="2677696"/>
            <a:ext cx="2126692" cy="923330"/>
          </a:xfrm>
          <a:prstGeom prst="rect">
            <a:avLst/>
          </a:prstGeom>
        </p:spPr>
        <p:txBody>
          <a:bodyPr wrap="square">
            <a:spAutoFit/>
          </a:bodyPr>
          <a:lstStyle/>
          <a:p>
            <a:r>
              <a:rPr lang="en-US" dirty="0"/>
              <a:t>Predict </a:t>
            </a:r>
          </a:p>
          <a:p>
            <a:pPr marL="285750" indent="-285750">
              <a:buFont typeface="Courier New" panose="02070309020205020404" pitchFamily="49" charset="0"/>
              <a:buChar char="o"/>
            </a:pPr>
            <a:r>
              <a:rPr lang="en-US" dirty="0"/>
              <a:t>shape offsets </a:t>
            </a:r>
          </a:p>
          <a:p>
            <a:pPr marL="285750" indent="-285750">
              <a:buFont typeface="Courier New" panose="02070309020205020404" pitchFamily="49" charset="0"/>
              <a:buChar char="o"/>
            </a:pPr>
            <a:r>
              <a:rPr lang="en-US" dirty="0"/>
              <a:t>confidences</a:t>
            </a:r>
          </a:p>
        </p:txBody>
      </p:sp>
      <p:sp>
        <p:nvSpPr>
          <p:cNvPr id="10" name="Rectangle 9">
            <a:extLst>
              <a:ext uri="{FF2B5EF4-FFF2-40B4-BE49-F238E27FC236}">
                <a16:creationId xmlns:a16="http://schemas.microsoft.com/office/drawing/2014/main" id="{3ACA6198-DB34-6B49-A30F-5AC6289F3740}"/>
              </a:ext>
            </a:extLst>
          </p:cNvPr>
          <p:cNvSpPr/>
          <p:nvPr/>
        </p:nvSpPr>
        <p:spPr>
          <a:xfrm>
            <a:off x="8257702" y="2482492"/>
            <a:ext cx="3096098" cy="1200329"/>
          </a:xfrm>
          <a:prstGeom prst="rect">
            <a:avLst/>
          </a:prstGeom>
        </p:spPr>
        <p:txBody>
          <a:bodyPr wrap="square">
            <a:spAutoFit/>
          </a:bodyPr>
          <a:lstStyle/>
          <a:p>
            <a:r>
              <a:rPr lang="en-US" dirty="0"/>
              <a:t>The model </a:t>
            </a:r>
            <a:r>
              <a:rPr lang="en-US" b="1" dirty="0"/>
              <a:t>loss</a:t>
            </a:r>
            <a:r>
              <a:rPr lang="en-US" dirty="0"/>
              <a:t>:</a:t>
            </a:r>
          </a:p>
          <a:p>
            <a:pPr lvl="1"/>
            <a:r>
              <a:rPr lang="en-US" dirty="0"/>
              <a:t>weighted sum between </a:t>
            </a:r>
            <a:r>
              <a:rPr lang="en-US" b="1" dirty="0"/>
              <a:t>localization loss</a:t>
            </a:r>
            <a:r>
              <a:rPr lang="en-US" dirty="0"/>
              <a:t> and </a:t>
            </a:r>
            <a:r>
              <a:rPr lang="en-US" b="1" dirty="0"/>
              <a:t>confidence loss</a:t>
            </a:r>
          </a:p>
        </p:txBody>
      </p:sp>
      <p:pic>
        <p:nvPicPr>
          <p:cNvPr id="11" name="Picture 10">
            <a:extLst>
              <a:ext uri="{FF2B5EF4-FFF2-40B4-BE49-F238E27FC236}">
                <a16:creationId xmlns:a16="http://schemas.microsoft.com/office/drawing/2014/main" id="{97C87031-EF72-5C44-BCAB-5F06882F9315}"/>
              </a:ext>
            </a:extLst>
          </p:cNvPr>
          <p:cNvPicPr>
            <a:picLocks noChangeAspect="1"/>
          </p:cNvPicPr>
          <p:nvPr/>
        </p:nvPicPr>
        <p:blipFill>
          <a:blip r:embed="rId4"/>
          <a:stretch>
            <a:fillRect/>
          </a:stretch>
        </p:blipFill>
        <p:spPr>
          <a:xfrm>
            <a:off x="7820788" y="4006698"/>
            <a:ext cx="3948319" cy="2238827"/>
          </a:xfrm>
          <a:prstGeom prst="rect">
            <a:avLst/>
          </a:prstGeom>
        </p:spPr>
      </p:pic>
      <p:sp>
        <p:nvSpPr>
          <p:cNvPr id="12" name="Right Arrow 11">
            <a:extLst>
              <a:ext uri="{FF2B5EF4-FFF2-40B4-BE49-F238E27FC236}">
                <a16:creationId xmlns:a16="http://schemas.microsoft.com/office/drawing/2014/main" id="{95F9B50F-AF3B-5B49-A6F5-29286766D8D3}"/>
              </a:ext>
            </a:extLst>
          </p:cNvPr>
          <p:cNvSpPr/>
          <p:nvPr/>
        </p:nvSpPr>
        <p:spPr>
          <a:xfrm>
            <a:off x="3890859" y="2824774"/>
            <a:ext cx="1033088" cy="62556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3" name="Rectangle 12">
            <a:extLst>
              <a:ext uri="{FF2B5EF4-FFF2-40B4-BE49-F238E27FC236}">
                <a16:creationId xmlns:a16="http://schemas.microsoft.com/office/drawing/2014/main" id="{C31F7A50-7A67-7746-B677-81CA5C886E84}"/>
              </a:ext>
            </a:extLst>
          </p:cNvPr>
          <p:cNvSpPr/>
          <p:nvPr/>
        </p:nvSpPr>
        <p:spPr>
          <a:xfrm>
            <a:off x="7452993" y="2620991"/>
            <a:ext cx="505267"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a:t>
            </a:r>
          </a:p>
        </p:txBody>
      </p:sp>
      <p:sp>
        <p:nvSpPr>
          <p:cNvPr id="15" name="Rectangle 14">
            <a:extLst>
              <a:ext uri="{FF2B5EF4-FFF2-40B4-BE49-F238E27FC236}">
                <a16:creationId xmlns:a16="http://schemas.microsoft.com/office/drawing/2014/main" id="{78DF6173-EC92-9948-8F19-04EA724D9D35}"/>
              </a:ext>
            </a:extLst>
          </p:cNvPr>
          <p:cNvSpPr/>
          <p:nvPr/>
        </p:nvSpPr>
        <p:spPr>
          <a:xfrm>
            <a:off x="1234318" y="1690688"/>
            <a:ext cx="4708020" cy="584775"/>
          </a:xfrm>
          <a:prstGeom prst="rect">
            <a:avLst/>
          </a:prstGeom>
        </p:spPr>
        <p:txBody>
          <a:bodyPr wrap="none">
            <a:spAutoFit/>
          </a:bodyPr>
          <a:lstStyle/>
          <a:p>
            <a:r>
              <a:rPr lang="en-US" sz="3200" dirty="0"/>
              <a:t>SSD </a:t>
            </a:r>
            <a:r>
              <a:rPr lang="en-US" sz="3200" dirty="0" err="1"/>
              <a:t>mobilenet</a:t>
            </a:r>
            <a:r>
              <a:rPr lang="en-US" sz="3200" dirty="0"/>
              <a:t> Framework:</a:t>
            </a:r>
          </a:p>
        </p:txBody>
      </p:sp>
    </p:spTree>
    <p:extLst>
      <p:ext uri="{BB962C8B-B14F-4D97-AF65-F5344CB8AC3E}">
        <p14:creationId xmlns:p14="http://schemas.microsoft.com/office/powerpoint/2010/main" val="24791417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7E4CB-50A8-D94B-BA6A-C07C447AF4CD}"/>
              </a:ext>
            </a:extLst>
          </p:cNvPr>
          <p:cNvSpPr>
            <a:spLocks noGrp="1"/>
          </p:cNvSpPr>
          <p:nvPr>
            <p:ph type="title"/>
          </p:nvPr>
        </p:nvSpPr>
        <p:spPr/>
        <p:txBody>
          <a:bodyPr/>
          <a:lstStyle/>
          <a:p>
            <a:r>
              <a:rPr lang="en-US" dirty="0"/>
              <a:t>How our system works?</a:t>
            </a:r>
          </a:p>
        </p:txBody>
      </p:sp>
      <p:sp>
        <p:nvSpPr>
          <p:cNvPr id="5" name="Rectangle 4">
            <a:extLst>
              <a:ext uri="{FF2B5EF4-FFF2-40B4-BE49-F238E27FC236}">
                <a16:creationId xmlns:a16="http://schemas.microsoft.com/office/drawing/2014/main" id="{6390DD69-8DC6-6343-8487-5E118F2F9860}"/>
              </a:ext>
            </a:extLst>
          </p:cNvPr>
          <p:cNvSpPr/>
          <p:nvPr/>
        </p:nvSpPr>
        <p:spPr>
          <a:xfrm>
            <a:off x="1234318" y="1690688"/>
            <a:ext cx="1571520" cy="584775"/>
          </a:xfrm>
          <a:prstGeom prst="rect">
            <a:avLst/>
          </a:prstGeom>
        </p:spPr>
        <p:txBody>
          <a:bodyPr wrap="none">
            <a:spAutoFit/>
          </a:bodyPr>
          <a:lstStyle/>
          <a:p>
            <a:r>
              <a:rPr lang="en-US" sz="3200" dirty="0"/>
              <a:t>Dataset:</a:t>
            </a:r>
          </a:p>
        </p:txBody>
      </p:sp>
      <p:sp>
        <p:nvSpPr>
          <p:cNvPr id="6" name="Rectangle 5">
            <a:extLst>
              <a:ext uri="{FF2B5EF4-FFF2-40B4-BE49-F238E27FC236}">
                <a16:creationId xmlns:a16="http://schemas.microsoft.com/office/drawing/2014/main" id="{4D7A53CA-C352-E547-BD6C-1FF47CC73D29}"/>
              </a:ext>
            </a:extLst>
          </p:cNvPr>
          <p:cNvSpPr/>
          <p:nvPr/>
        </p:nvSpPr>
        <p:spPr>
          <a:xfrm>
            <a:off x="2923309" y="1795005"/>
            <a:ext cx="7010400" cy="923330"/>
          </a:xfrm>
          <a:prstGeom prst="rect">
            <a:avLst/>
          </a:prstGeom>
        </p:spPr>
        <p:txBody>
          <a:bodyPr wrap="square">
            <a:spAutoFit/>
          </a:bodyPr>
          <a:lstStyle/>
          <a:p>
            <a:r>
              <a:rPr lang="en-US" dirty="0" err="1"/>
              <a:t>EgoHands</a:t>
            </a:r>
            <a:r>
              <a:rPr lang="en-US" dirty="0"/>
              <a:t>: A Dataset for Hands in Complex Egocentric Interactions</a:t>
            </a:r>
          </a:p>
          <a:p>
            <a:br>
              <a:rPr lang="en-US" dirty="0"/>
            </a:br>
            <a:endParaRPr lang="en-US" dirty="0"/>
          </a:p>
        </p:txBody>
      </p:sp>
      <p:pic>
        <p:nvPicPr>
          <p:cNvPr id="7" name="Picture 6">
            <a:extLst>
              <a:ext uri="{FF2B5EF4-FFF2-40B4-BE49-F238E27FC236}">
                <a16:creationId xmlns:a16="http://schemas.microsoft.com/office/drawing/2014/main" id="{BAAFBC82-15AC-5F4F-83FF-A8C93A74BEEA}"/>
              </a:ext>
            </a:extLst>
          </p:cNvPr>
          <p:cNvPicPr>
            <a:picLocks noChangeAspect="1"/>
          </p:cNvPicPr>
          <p:nvPr/>
        </p:nvPicPr>
        <p:blipFill>
          <a:blip r:embed="rId2"/>
          <a:stretch>
            <a:fillRect/>
          </a:stretch>
        </p:blipFill>
        <p:spPr>
          <a:xfrm>
            <a:off x="1343892" y="3945024"/>
            <a:ext cx="8492836" cy="2547851"/>
          </a:xfrm>
          <a:prstGeom prst="rect">
            <a:avLst/>
          </a:prstGeom>
        </p:spPr>
      </p:pic>
      <p:sp>
        <p:nvSpPr>
          <p:cNvPr id="8" name="Rectangle 7">
            <a:extLst>
              <a:ext uri="{FF2B5EF4-FFF2-40B4-BE49-F238E27FC236}">
                <a16:creationId xmlns:a16="http://schemas.microsoft.com/office/drawing/2014/main" id="{1AB98774-683B-4E4F-8DFF-260C874581B9}"/>
              </a:ext>
            </a:extLst>
          </p:cNvPr>
          <p:cNvSpPr/>
          <p:nvPr/>
        </p:nvSpPr>
        <p:spPr>
          <a:xfrm>
            <a:off x="2923309" y="2346039"/>
            <a:ext cx="5056910" cy="1754326"/>
          </a:xfrm>
          <a:prstGeom prst="rect">
            <a:avLst/>
          </a:prstGeom>
        </p:spPr>
        <p:txBody>
          <a:bodyPr wrap="square">
            <a:spAutoFit/>
          </a:bodyPr>
          <a:lstStyle/>
          <a:p>
            <a:r>
              <a:rPr lang="en-US" dirty="0"/>
              <a:t>Contains:</a:t>
            </a:r>
          </a:p>
          <a:p>
            <a:pPr marL="285750" indent="-285750">
              <a:buFont typeface="Courier New" panose="02070309020205020404" pitchFamily="49" charset="0"/>
              <a:buChar char="o"/>
            </a:pPr>
            <a:r>
              <a:rPr lang="en-US" b="1" dirty="0"/>
              <a:t>48</a:t>
            </a:r>
            <a:r>
              <a:rPr lang="en-US" dirty="0"/>
              <a:t> different videos of egocentric interactions with </a:t>
            </a:r>
            <a:r>
              <a:rPr lang="en-US" b="1" dirty="0"/>
              <a:t>pixel-level ground-truth annotations </a:t>
            </a:r>
            <a:r>
              <a:rPr lang="en-US" dirty="0"/>
              <a:t>for </a:t>
            </a:r>
            <a:r>
              <a:rPr lang="en-US" b="1" dirty="0"/>
              <a:t>4,800</a:t>
            </a:r>
            <a:r>
              <a:rPr lang="en-US" dirty="0"/>
              <a:t> frames and more than </a:t>
            </a:r>
            <a:r>
              <a:rPr lang="en-US" b="1" dirty="0"/>
              <a:t>15,000</a:t>
            </a:r>
            <a:r>
              <a:rPr lang="en-US" dirty="0"/>
              <a:t> hands!</a:t>
            </a:r>
          </a:p>
          <a:p>
            <a:br>
              <a:rPr lang="en-US" dirty="0"/>
            </a:br>
            <a:endParaRPr lang="en-US" dirty="0"/>
          </a:p>
        </p:txBody>
      </p:sp>
    </p:spTree>
    <p:extLst>
      <p:ext uri="{BB962C8B-B14F-4D97-AF65-F5344CB8AC3E}">
        <p14:creationId xmlns:p14="http://schemas.microsoft.com/office/powerpoint/2010/main" val="26330246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8F67E-3F52-5B4F-BBFC-117CBCFE71C6}"/>
              </a:ext>
            </a:extLst>
          </p:cNvPr>
          <p:cNvSpPr>
            <a:spLocks noGrp="1"/>
          </p:cNvSpPr>
          <p:nvPr>
            <p:ph type="title"/>
          </p:nvPr>
        </p:nvSpPr>
        <p:spPr/>
        <p:txBody>
          <a:bodyPr/>
          <a:lstStyle/>
          <a:p>
            <a:r>
              <a:rPr lang="en-US" dirty="0"/>
              <a:t>How our system works:</a:t>
            </a:r>
          </a:p>
        </p:txBody>
      </p:sp>
      <p:pic>
        <p:nvPicPr>
          <p:cNvPr id="4" name="Content Placeholder 3">
            <a:extLst>
              <a:ext uri="{FF2B5EF4-FFF2-40B4-BE49-F238E27FC236}">
                <a16:creationId xmlns:a16="http://schemas.microsoft.com/office/drawing/2014/main" id="{0F42D379-8AAB-C449-94A7-8CD583673964}"/>
              </a:ext>
            </a:extLst>
          </p:cNvPr>
          <p:cNvPicPr>
            <a:picLocks noGrp="1" noChangeAspect="1"/>
          </p:cNvPicPr>
          <p:nvPr>
            <p:ph idx="1"/>
          </p:nvPr>
        </p:nvPicPr>
        <p:blipFill rotWithShape="1">
          <a:blip r:embed="rId2"/>
          <a:srcRect b="46307"/>
          <a:stretch/>
        </p:blipFill>
        <p:spPr>
          <a:xfrm>
            <a:off x="2114550" y="3601026"/>
            <a:ext cx="7962900" cy="2277538"/>
          </a:xfrm>
          <a:prstGeom prst="rect">
            <a:avLst/>
          </a:prstGeom>
        </p:spPr>
      </p:pic>
      <p:sp>
        <p:nvSpPr>
          <p:cNvPr id="6" name="Rectangle 5">
            <a:extLst>
              <a:ext uri="{FF2B5EF4-FFF2-40B4-BE49-F238E27FC236}">
                <a16:creationId xmlns:a16="http://schemas.microsoft.com/office/drawing/2014/main" id="{C4B4CE68-D7EC-CD40-B0D2-006A88C4661A}"/>
              </a:ext>
            </a:extLst>
          </p:cNvPr>
          <p:cNvSpPr/>
          <p:nvPr/>
        </p:nvSpPr>
        <p:spPr>
          <a:xfrm>
            <a:off x="3959924" y="5952311"/>
            <a:ext cx="4528997" cy="369332"/>
          </a:xfrm>
          <a:prstGeom prst="rect">
            <a:avLst/>
          </a:prstGeom>
        </p:spPr>
        <p:txBody>
          <a:bodyPr wrap="none">
            <a:spAutoFit/>
          </a:bodyPr>
          <a:lstStyle/>
          <a:p>
            <a:r>
              <a:rPr lang="en-US" dirty="0"/>
              <a:t>single shot detection (SSD) model architecture</a:t>
            </a:r>
          </a:p>
        </p:txBody>
      </p:sp>
      <p:sp>
        <p:nvSpPr>
          <p:cNvPr id="8" name="Rectangle 7">
            <a:extLst>
              <a:ext uri="{FF2B5EF4-FFF2-40B4-BE49-F238E27FC236}">
                <a16:creationId xmlns:a16="http://schemas.microsoft.com/office/drawing/2014/main" id="{174E2A13-4903-1E40-9633-84BD52C942CD}"/>
              </a:ext>
            </a:extLst>
          </p:cNvPr>
          <p:cNvSpPr/>
          <p:nvPr/>
        </p:nvSpPr>
        <p:spPr>
          <a:xfrm>
            <a:off x="1428281" y="2644798"/>
            <a:ext cx="6540893" cy="923330"/>
          </a:xfrm>
          <a:prstGeom prst="rect">
            <a:avLst/>
          </a:prstGeom>
        </p:spPr>
        <p:txBody>
          <a:bodyPr wrap="none">
            <a:spAutoFit/>
          </a:bodyPr>
          <a:lstStyle/>
          <a:p>
            <a:r>
              <a:rPr lang="en-US" b="1" dirty="0"/>
              <a:t>Extra feature layers </a:t>
            </a:r>
            <a:r>
              <a:rPr lang="en-US" dirty="0"/>
              <a:t>help to predict:</a:t>
            </a:r>
          </a:p>
          <a:p>
            <a:pPr marL="742950" lvl="1" indent="-285750">
              <a:buFont typeface="Courier New" panose="02070309020205020404" pitchFamily="49" charset="0"/>
              <a:buChar char="o"/>
            </a:pPr>
            <a:r>
              <a:rPr lang="en-US" b="1" dirty="0"/>
              <a:t>offsets</a:t>
            </a:r>
            <a:r>
              <a:rPr lang="en-US" dirty="0"/>
              <a:t> to default boxes of different scales and aspect ratios </a:t>
            </a:r>
          </a:p>
          <a:p>
            <a:pPr marL="742950" lvl="1" indent="-285750">
              <a:buFont typeface="Courier New" panose="02070309020205020404" pitchFamily="49" charset="0"/>
              <a:buChar char="o"/>
            </a:pPr>
            <a:r>
              <a:rPr lang="en-US" dirty="0"/>
              <a:t>Associated </a:t>
            </a:r>
            <a:r>
              <a:rPr lang="en-US" b="1" dirty="0"/>
              <a:t>confidences</a:t>
            </a:r>
          </a:p>
        </p:txBody>
      </p:sp>
      <p:sp>
        <p:nvSpPr>
          <p:cNvPr id="10" name="Right Brace 9">
            <a:extLst>
              <a:ext uri="{FF2B5EF4-FFF2-40B4-BE49-F238E27FC236}">
                <a16:creationId xmlns:a16="http://schemas.microsoft.com/office/drawing/2014/main" id="{9F5A7F3C-4DFE-384A-8BE7-520FB43286EE}"/>
              </a:ext>
            </a:extLst>
          </p:cNvPr>
          <p:cNvSpPr/>
          <p:nvPr/>
        </p:nvSpPr>
        <p:spPr>
          <a:xfrm rot="16200000">
            <a:off x="7272277" y="2670127"/>
            <a:ext cx="238252" cy="2590799"/>
          </a:xfrm>
          <a:prstGeom prst="rightBrace">
            <a:avLst/>
          </a:prstGeom>
          <a:ln w="571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Rectangle 13">
            <a:extLst>
              <a:ext uri="{FF2B5EF4-FFF2-40B4-BE49-F238E27FC236}">
                <a16:creationId xmlns:a16="http://schemas.microsoft.com/office/drawing/2014/main" id="{7BA1DECD-E477-6B45-AB36-651B6E30040E}"/>
              </a:ext>
            </a:extLst>
          </p:cNvPr>
          <p:cNvSpPr/>
          <p:nvPr/>
        </p:nvSpPr>
        <p:spPr>
          <a:xfrm>
            <a:off x="1234318" y="1690688"/>
            <a:ext cx="2358531" cy="584775"/>
          </a:xfrm>
          <a:prstGeom prst="rect">
            <a:avLst/>
          </a:prstGeom>
        </p:spPr>
        <p:txBody>
          <a:bodyPr wrap="none">
            <a:spAutoFit/>
          </a:bodyPr>
          <a:lstStyle/>
          <a:p>
            <a:r>
              <a:rPr lang="en-US" sz="3200" dirty="0"/>
              <a:t>Architecture:</a:t>
            </a:r>
          </a:p>
        </p:txBody>
      </p:sp>
    </p:spTree>
    <p:extLst>
      <p:ext uri="{BB962C8B-B14F-4D97-AF65-F5344CB8AC3E}">
        <p14:creationId xmlns:p14="http://schemas.microsoft.com/office/powerpoint/2010/main" val="15337131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8F67E-3F52-5B4F-BBFC-117CBCFE71C6}"/>
              </a:ext>
            </a:extLst>
          </p:cNvPr>
          <p:cNvSpPr>
            <a:spLocks noGrp="1"/>
          </p:cNvSpPr>
          <p:nvPr>
            <p:ph type="title"/>
          </p:nvPr>
        </p:nvSpPr>
        <p:spPr/>
        <p:txBody>
          <a:bodyPr/>
          <a:lstStyle/>
          <a:p>
            <a:r>
              <a:rPr lang="en-US" dirty="0"/>
              <a:t>Results:</a:t>
            </a:r>
          </a:p>
        </p:txBody>
      </p:sp>
      <p:sp>
        <p:nvSpPr>
          <p:cNvPr id="14" name="Rectangle 13">
            <a:extLst>
              <a:ext uri="{FF2B5EF4-FFF2-40B4-BE49-F238E27FC236}">
                <a16:creationId xmlns:a16="http://schemas.microsoft.com/office/drawing/2014/main" id="{7BA1DECD-E477-6B45-AB36-651B6E30040E}"/>
              </a:ext>
            </a:extLst>
          </p:cNvPr>
          <p:cNvSpPr/>
          <p:nvPr/>
        </p:nvSpPr>
        <p:spPr>
          <a:xfrm>
            <a:off x="4943056" y="1861056"/>
            <a:ext cx="2305888" cy="584775"/>
          </a:xfrm>
          <a:prstGeom prst="rect">
            <a:avLst/>
          </a:prstGeom>
        </p:spPr>
        <p:txBody>
          <a:bodyPr wrap="none">
            <a:spAutoFit/>
          </a:bodyPr>
          <a:lstStyle/>
          <a:p>
            <a:r>
              <a:rPr lang="en-US" sz="3200" dirty="0"/>
              <a:t>lets watch it.</a:t>
            </a:r>
          </a:p>
        </p:txBody>
      </p:sp>
      <p:sp>
        <p:nvSpPr>
          <p:cNvPr id="11" name="Rectangle 10">
            <a:extLst>
              <a:ext uri="{FF2B5EF4-FFF2-40B4-BE49-F238E27FC236}">
                <a16:creationId xmlns:a16="http://schemas.microsoft.com/office/drawing/2014/main" id="{CC39C080-8817-C14D-AD53-D04C0982AA47}"/>
              </a:ext>
            </a:extLst>
          </p:cNvPr>
          <p:cNvSpPr/>
          <p:nvPr/>
        </p:nvSpPr>
        <p:spPr>
          <a:xfrm>
            <a:off x="5255783" y="4412170"/>
            <a:ext cx="1653017" cy="584775"/>
          </a:xfrm>
          <a:prstGeom prst="rect">
            <a:avLst/>
          </a:prstGeom>
        </p:spPr>
        <p:txBody>
          <a:bodyPr wrap="none">
            <a:spAutoFit/>
          </a:bodyPr>
          <a:lstStyle/>
          <a:p>
            <a:r>
              <a:rPr lang="en-US" sz="3200" dirty="0"/>
              <a:t>3:14 min</a:t>
            </a:r>
          </a:p>
        </p:txBody>
      </p:sp>
      <p:pic>
        <p:nvPicPr>
          <p:cNvPr id="9" name="Picture 8">
            <a:hlinkClick r:id="rId2"/>
            <a:extLst>
              <a:ext uri="{FF2B5EF4-FFF2-40B4-BE49-F238E27FC236}">
                <a16:creationId xmlns:a16="http://schemas.microsoft.com/office/drawing/2014/main" id="{642AAED0-760B-8548-8836-9F33C7FDC7D1}"/>
              </a:ext>
            </a:extLst>
          </p:cNvPr>
          <p:cNvPicPr>
            <a:picLocks noChangeAspect="1"/>
          </p:cNvPicPr>
          <p:nvPr/>
        </p:nvPicPr>
        <p:blipFill>
          <a:blip r:embed="rId3"/>
          <a:stretch>
            <a:fillRect/>
          </a:stretch>
        </p:blipFill>
        <p:spPr>
          <a:xfrm>
            <a:off x="5283200" y="2609272"/>
            <a:ext cx="1625600" cy="1625600"/>
          </a:xfrm>
          <a:prstGeom prst="rect">
            <a:avLst/>
          </a:prstGeom>
        </p:spPr>
      </p:pic>
    </p:spTree>
    <p:extLst>
      <p:ext uri="{BB962C8B-B14F-4D97-AF65-F5344CB8AC3E}">
        <p14:creationId xmlns:p14="http://schemas.microsoft.com/office/powerpoint/2010/main" val="33552723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A8F85-BD19-6E46-A327-B1D7E267A3E0}"/>
              </a:ext>
            </a:extLst>
          </p:cNvPr>
          <p:cNvSpPr>
            <a:spLocks noGrp="1"/>
          </p:cNvSpPr>
          <p:nvPr>
            <p:ph type="title"/>
          </p:nvPr>
        </p:nvSpPr>
        <p:spPr/>
        <p:txBody>
          <a:bodyPr/>
          <a:lstStyle/>
          <a:p>
            <a:r>
              <a:rPr lang="en-US" dirty="0" err="1"/>
              <a:t>Github</a:t>
            </a:r>
            <a:r>
              <a:rPr lang="en-US" dirty="0"/>
              <a:t> &amp; Video Links</a:t>
            </a:r>
          </a:p>
        </p:txBody>
      </p:sp>
      <p:sp>
        <p:nvSpPr>
          <p:cNvPr id="3" name="Content Placeholder 2">
            <a:extLst>
              <a:ext uri="{FF2B5EF4-FFF2-40B4-BE49-F238E27FC236}">
                <a16:creationId xmlns:a16="http://schemas.microsoft.com/office/drawing/2014/main" id="{BACA76EB-DB18-7048-9C7A-AD11C5CAFC8F}"/>
              </a:ext>
            </a:extLst>
          </p:cNvPr>
          <p:cNvSpPr>
            <a:spLocks noGrp="1"/>
          </p:cNvSpPr>
          <p:nvPr>
            <p:ph idx="1"/>
          </p:nvPr>
        </p:nvSpPr>
        <p:spPr/>
        <p:txBody>
          <a:bodyPr/>
          <a:lstStyle/>
          <a:p>
            <a:r>
              <a:rPr lang="en-US" dirty="0">
                <a:hlinkClick r:id="rId2"/>
              </a:rPr>
              <a:t>https://github.com/nutintin/Robotic_SP2019</a:t>
            </a:r>
            <a:r>
              <a:rPr lang="en-US" dirty="0"/>
              <a:t> (</a:t>
            </a:r>
            <a:r>
              <a:rPr lang="en-US" dirty="0" err="1"/>
              <a:t>github</a:t>
            </a:r>
            <a:r>
              <a:rPr lang="en-US" dirty="0"/>
              <a:t>)</a:t>
            </a:r>
          </a:p>
          <a:p>
            <a:r>
              <a:rPr lang="en-US" dirty="0">
                <a:hlinkClick r:id="rId3"/>
              </a:rPr>
              <a:t>https://www.youtube.com/watch?v=087OmK-mPvQ</a:t>
            </a:r>
            <a:r>
              <a:rPr lang="en-US" dirty="0"/>
              <a:t> (video)</a:t>
            </a:r>
          </a:p>
        </p:txBody>
      </p:sp>
    </p:spTree>
    <p:extLst>
      <p:ext uri="{BB962C8B-B14F-4D97-AF65-F5344CB8AC3E}">
        <p14:creationId xmlns:p14="http://schemas.microsoft.com/office/powerpoint/2010/main" val="915336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C9A03-E644-E840-80B1-51CE5AF6814F}"/>
              </a:ext>
            </a:extLst>
          </p:cNvPr>
          <p:cNvSpPr>
            <a:spLocks noGrp="1"/>
          </p:cNvSpPr>
          <p:nvPr>
            <p:ph type="title"/>
          </p:nvPr>
        </p:nvSpPr>
        <p:spPr/>
        <p:txBody>
          <a:bodyPr/>
          <a:lstStyle/>
          <a:p>
            <a:r>
              <a:rPr lang="en-US" b="1" dirty="0"/>
              <a:t>Acknowledgments</a:t>
            </a:r>
          </a:p>
        </p:txBody>
      </p:sp>
      <p:sp>
        <p:nvSpPr>
          <p:cNvPr id="3" name="Content Placeholder 2">
            <a:extLst>
              <a:ext uri="{FF2B5EF4-FFF2-40B4-BE49-F238E27FC236}">
                <a16:creationId xmlns:a16="http://schemas.microsoft.com/office/drawing/2014/main" id="{93F5957E-7E60-4C49-BA91-56C36489FDAB}"/>
              </a:ext>
            </a:extLst>
          </p:cNvPr>
          <p:cNvSpPr>
            <a:spLocks noGrp="1"/>
          </p:cNvSpPr>
          <p:nvPr>
            <p:ph idx="1"/>
          </p:nvPr>
        </p:nvSpPr>
        <p:spPr/>
        <p:txBody>
          <a:bodyPr/>
          <a:lstStyle/>
          <a:p>
            <a:r>
              <a:rPr lang="en-US" dirty="0">
                <a:hlinkClick r:id="rId2"/>
              </a:rPr>
              <a:t>https://github.com/victordibia/handtracking</a:t>
            </a:r>
            <a:r>
              <a:rPr lang="en-US" dirty="0"/>
              <a:t> - </a:t>
            </a:r>
            <a:r>
              <a:rPr lang="en-US" dirty="0" err="1"/>
              <a:t>handtracking</a:t>
            </a:r>
            <a:endParaRPr lang="en-US" dirty="0"/>
          </a:p>
          <a:p>
            <a:r>
              <a:rPr lang="en-US" dirty="0">
                <a:hlinkClick r:id="rId3"/>
              </a:rPr>
              <a:t>https://github.com/jeguzzi/mighty-thymio</a:t>
            </a:r>
            <a:r>
              <a:rPr lang="en-US" dirty="0"/>
              <a:t> - mighty </a:t>
            </a:r>
            <a:r>
              <a:rPr lang="en-US" dirty="0" err="1"/>
              <a:t>thymio</a:t>
            </a:r>
            <a:endParaRPr lang="en-US" dirty="0"/>
          </a:p>
          <a:p>
            <a:r>
              <a:rPr lang="en-US" dirty="0">
                <a:hlinkClick r:id="rId4"/>
              </a:rPr>
              <a:t>https://github.com/FrancescoSaverioZuppichini/Robotics-Final-Project</a:t>
            </a:r>
            <a:r>
              <a:rPr lang="en-US" dirty="0"/>
              <a:t> - object detection with mighty </a:t>
            </a:r>
            <a:r>
              <a:rPr lang="en-US" dirty="0" err="1"/>
              <a:t>thymio</a:t>
            </a:r>
            <a:endParaRPr lang="en-US" dirty="0"/>
          </a:p>
          <a:p>
            <a:r>
              <a:rPr lang="en-US" dirty="0">
                <a:hlinkClick r:id="rId5"/>
              </a:rPr>
              <a:t>https://github.com/Mirko-Nava/Learning-Long-range-Perception</a:t>
            </a:r>
            <a:r>
              <a:rPr lang="en-US" dirty="0"/>
              <a:t> - Learning Long-range Perception using Self-Supervision from Short-Range Sensors and Odometry</a:t>
            </a:r>
          </a:p>
          <a:p>
            <a:r>
              <a:rPr lang="en-US" dirty="0">
                <a:hlinkClick r:id="rId6"/>
              </a:rPr>
              <a:t>https://arxiv.org/pdf/1512.02325.pdf</a:t>
            </a:r>
            <a:r>
              <a:rPr lang="en-US" dirty="0"/>
              <a:t> - SSD: Single Shot </a:t>
            </a:r>
            <a:r>
              <a:rPr lang="en-US" dirty="0" err="1"/>
              <a:t>MultiBox</a:t>
            </a:r>
            <a:r>
              <a:rPr lang="en-US"/>
              <a:t> Detector (paper)</a:t>
            </a:r>
          </a:p>
          <a:p>
            <a:endParaRPr lang="en-US"/>
          </a:p>
        </p:txBody>
      </p:sp>
    </p:spTree>
    <p:extLst>
      <p:ext uri="{BB962C8B-B14F-4D97-AF65-F5344CB8AC3E}">
        <p14:creationId xmlns:p14="http://schemas.microsoft.com/office/powerpoint/2010/main" val="8172671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674</Words>
  <Application>Microsoft Macintosh PowerPoint</Application>
  <PresentationFormat>Widescreen</PresentationFormat>
  <Paragraphs>82</Paragraphs>
  <Slides>12</Slides>
  <Notes>3</Notes>
  <HiddenSlides>2</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Courier New</vt:lpstr>
      <vt:lpstr>Office Theme</vt:lpstr>
      <vt:lpstr>Hand-based human-robot interaction</vt:lpstr>
      <vt:lpstr>Introductions:</vt:lpstr>
      <vt:lpstr>How our system works?</vt:lpstr>
      <vt:lpstr>How our system works?</vt:lpstr>
      <vt:lpstr>How our system works?</vt:lpstr>
      <vt:lpstr>How our system works:</vt:lpstr>
      <vt:lpstr>Results:</vt:lpstr>
      <vt:lpstr>Github &amp; Video Links</vt:lpstr>
      <vt:lpstr>Acknowledgments</vt:lpstr>
      <vt:lpstr>Thank you</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Hand-based human-robot interaction</dc:title>
  <dc:creator>Davoodi Amirehsan</dc:creator>
  <cp:lastModifiedBy>Kuwandy Reinard Lazuardi</cp:lastModifiedBy>
  <cp:revision>3</cp:revision>
  <dcterms:created xsi:type="dcterms:W3CDTF">2019-05-27T00:10:49Z</dcterms:created>
  <dcterms:modified xsi:type="dcterms:W3CDTF">2019-05-27T15:46:09Z</dcterms:modified>
</cp:coreProperties>
</file>